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35" r:id="rId5"/>
    <p:sldId id="334" r:id="rId6"/>
    <p:sldId id="262" r:id="rId7"/>
    <p:sldId id="336" r:id="rId8"/>
    <p:sldId id="263" r:id="rId9"/>
    <p:sldId id="329" r:id="rId10"/>
    <p:sldId id="330" r:id="rId11"/>
    <p:sldId id="331" r:id="rId12"/>
    <p:sldId id="322" r:id="rId13"/>
    <p:sldId id="324" r:id="rId14"/>
    <p:sldId id="325" r:id="rId15"/>
    <p:sldId id="326" r:id="rId16"/>
    <p:sldId id="328" r:id="rId17"/>
    <p:sldId id="264" r:id="rId18"/>
    <p:sldId id="266" r:id="rId19"/>
    <p:sldId id="267" r:id="rId20"/>
    <p:sldId id="268" r:id="rId21"/>
    <p:sldId id="269" r:id="rId22"/>
    <p:sldId id="332" r:id="rId23"/>
    <p:sldId id="333" r:id="rId24"/>
    <p:sldId id="273" r:id="rId25"/>
    <p:sldId id="274" r:id="rId26"/>
  </p:sldIdLst>
  <p:sldSz cx="9144000" cy="6858000" type="screen4x3"/>
  <p:notesSz cx="9144000" cy="6858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660"/>
  </p:normalViewPr>
  <p:slideViewPr>
    <p:cSldViewPr>
      <p:cViewPr varScale="1">
        <p:scale>
          <a:sx n="67" d="100"/>
          <a:sy n="67" d="100"/>
        </p:scale>
        <p:origin x="-1416" y="-10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0.wmf"/><Relationship Id="rId3" Type="http://schemas.openxmlformats.org/officeDocument/2006/relationships/image" Target="../media/image10.wmf"/><Relationship Id="rId7" Type="http://schemas.openxmlformats.org/officeDocument/2006/relationships/image" Target="../media/image14.wmf"/><Relationship Id="rId12" Type="http://schemas.openxmlformats.org/officeDocument/2006/relationships/image" Target="../media/image19.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 Id="rId14"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12" Type="http://schemas.openxmlformats.org/officeDocument/2006/relationships/image" Target="../media/image34.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image" Target="../media/image89.wmf"/><Relationship Id="rId3" Type="http://schemas.openxmlformats.org/officeDocument/2006/relationships/image" Target="../media/image79.wmf"/><Relationship Id="rId7" Type="http://schemas.openxmlformats.org/officeDocument/2006/relationships/image" Target="../media/image83.wmf"/><Relationship Id="rId12" Type="http://schemas.openxmlformats.org/officeDocument/2006/relationships/image" Target="../media/image88.wmf"/><Relationship Id="rId2" Type="http://schemas.openxmlformats.org/officeDocument/2006/relationships/image" Target="../media/image78.wmf"/><Relationship Id="rId1" Type="http://schemas.openxmlformats.org/officeDocument/2006/relationships/image" Target="../media/image77.wmf"/><Relationship Id="rId6" Type="http://schemas.openxmlformats.org/officeDocument/2006/relationships/image" Target="../media/image82.wmf"/><Relationship Id="rId11" Type="http://schemas.openxmlformats.org/officeDocument/2006/relationships/image" Target="../media/image87.wmf"/><Relationship Id="rId5" Type="http://schemas.openxmlformats.org/officeDocument/2006/relationships/image" Target="../media/image81.wmf"/><Relationship Id="rId10" Type="http://schemas.openxmlformats.org/officeDocument/2006/relationships/image" Target="../media/image86.wmf"/><Relationship Id="rId4" Type="http://schemas.openxmlformats.org/officeDocument/2006/relationships/image" Target="../media/image80.wmf"/><Relationship Id="rId9" Type="http://schemas.openxmlformats.org/officeDocument/2006/relationships/image" Target="../media/image85.wmf"/><Relationship Id="rId14" Type="http://schemas.openxmlformats.org/officeDocument/2006/relationships/image" Target="../media/image9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10" Type="http://schemas.openxmlformats.org/officeDocument/2006/relationships/image" Target="../media/image109.wmf"/><Relationship Id="rId4" Type="http://schemas.openxmlformats.org/officeDocument/2006/relationships/image" Target="../media/image103.wmf"/><Relationship Id="rId9" Type="http://schemas.openxmlformats.org/officeDocument/2006/relationships/image" Target="../media/image10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96696" y="309194"/>
            <a:ext cx="7750606" cy="333375"/>
          </a:xfrm>
          <a:prstGeom prst="rect">
            <a:avLst/>
          </a:prstGeom>
        </p:spPr>
        <p:txBody>
          <a:bodyPr/>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D4F2263C-F908-42C0-9CF0-4BAF520370C8}" type="datetimeFigureOut">
              <a:rPr lang="en-US"/>
              <a:pPr>
                <a:defRPr/>
              </a:pPr>
              <a:t>2/3/2022</a:t>
            </a:fld>
            <a:endParaRPr lang="en-US"/>
          </a:p>
        </p:txBody>
      </p:sp>
      <p:sp>
        <p:nvSpPr>
          <p:cNvPr id="6" name="Holder 6"/>
          <p:cNvSpPr>
            <a:spLocks noGrp="1"/>
          </p:cNvSpPr>
          <p:nvPr>
            <p:ph type="sldNum" sz="quarter" idx="12"/>
          </p:nvPr>
        </p:nvSpPr>
        <p:spPr/>
        <p:txBody>
          <a:bodyPr/>
          <a:lstStyle>
            <a:lvl1pPr>
              <a:defRPr/>
            </a:lvl1pPr>
          </a:lstStyle>
          <a:p>
            <a:pPr>
              <a:defRPr/>
            </a:pPr>
            <a:fld id="{7B01CBFC-D913-4822-96CF-2360F7CE2AF4}"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E27ED064-C382-4B4B-B9AA-D217D915B4D8}" type="datetimeFigureOut">
              <a:rPr lang="en-US"/>
              <a:pPr>
                <a:defRPr/>
              </a:pPr>
              <a:t>2/3/2022</a:t>
            </a:fld>
            <a:endParaRPr lang="en-US"/>
          </a:p>
        </p:txBody>
      </p:sp>
      <p:sp>
        <p:nvSpPr>
          <p:cNvPr id="6" name="Holder 6"/>
          <p:cNvSpPr>
            <a:spLocks noGrp="1"/>
          </p:cNvSpPr>
          <p:nvPr>
            <p:ph type="sldNum" sz="quarter" idx="12"/>
          </p:nvPr>
        </p:nvSpPr>
        <p:spPr/>
        <p:txBody>
          <a:bodyPr/>
          <a:lstStyle>
            <a:lvl1pPr>
              <a:defRPr/>
            </a:lvl1pPr>
          </a:lstStyle>
          <a:p>
            <a:pPr>
              <a:defRPr/>
            </a:pPr>
            <a:fld id="{B966A12C-D888-4713-A12B-38F6DF21FB9D}"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D6B2B205-679C-4280-8F1E-6C35206C4044}" type="datetimeFigureOut">
              <a:rPr lang="en-US"/>
              <a:pPr>
                <a:defRPr/>
              </a:pPr>
              <a:t>2/3/2022</a:t>
            </a:fld>
            <a:endParaRPr lang="en-US"/>
          </a:p>
        </p:txBody>
      </p:sp>
      <p:sp>
        <p:nvSpPr>
          <p:cNvPr id="7" name="Holder 6"/>
          <p:cNvSpPr>
            <a:spLocks noGrp="1"/>
          </p:cNvSpPr>
          <p:nvPr>
            <p:ph type="sldNum" sz="quarter" idx="12"/>
          </p:nvPr>
        </p:nvSpPr>
        <p:spPr/>
        <p:txBody>
          <a:bodyPr/>
          <a:lstStyle>
            <a:lvl1pPr>
              <a:defRPr/>
            </a:lvl1pPr>
          </a:lstStyle>
          <a:p>
            <a:pPr>
              <a:defRPr/>
            </a:pPr>
            <a:fld id="{838F5CB0-CD61-4A6B-9053-F1222EC8DC7E}"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000" b="1" i="0">
                <a:solidFill>
                  <a:schemeClr val="tx1"/>
                </a:solidFill>
                <a:latin typeface="Times New Roman"/>
                <a:cs typeface="Times New Roman"/>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FFA518C0-171E-4EAC-8A21-DDB18215F2DF}" type="datetimeFigureOut">
              <a:rPr lang="en-US"/>
              <a:pPr>
                <a:defRPr/>
              </a:pPr>
              <a:t>2/3/2022</a:t>
            </a:fld>
            <a:endParaRPr lang="en-US"/>
          </a:p>
        </p:txBody>
      </p:sp>
      <p:sp>
        <p:nvSpPr>
          <p:cNvPr id="5" name="Holder 6"/>
          <p:cNvSpPr>
            <a:spLocks noGrp="1"/>
          </p:cNvSpPr>
          <p:nvPr>
            <p:ph type="sldNum" sz="quarter" idx="12"/>
          </p:nvPr>
        </p:nvSpPr>
        <p:spPr/>
        <p:txBody>
          <a:bodyPr/>
          <a:lstStyle>
            <a:lvl1pPr>
              <a:defRPr/>
            </a:lvl1pPr>
          </a:lstStyle>
          <a:p>
            <a:pPr>
              <a:defRPr/>
            </a:pPr>
            <a:fld id="{C013EA98-9CBB-43F6-9B54-5C38FDBDBCFE}"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911ABB4D-3585-42E1-9E7A-B0492BD89278}" type="datetimeFigureOut">
              <a:rPr lang="en-US"/>
              <a:pPr>
                <a:defRPr/>
              </a:pPr>
              <a:t>2/3/2022</a:t>
            </a:fld>
            <a:endParaRPr lang="en-US"/>
          </a:p>
        </p:txBody>
      </p:sp>
      <p:sp>
        <p:nvSpPr>
          <p:cNvPr id="4" name="Holder 6"/>
          <p:cNvSpPr>
            <a:spLocks noGrp="1"/>
          </p:cNvSpPr>
          <p:nvPr>
            <p:ph type="sldNum" sz="quarter" idx="12"/>
          </p:nvPr>
        </p:nvSpPr>
        <p:spPr/>
        <p:txBody>
          <a:bodyPr/>
          <a:lstStyle>
            <a:lvl1pPr>
              <a:defRPr/>
            </a:lvl1pPr>
          </a:lstStyle>
          <a:p>
            <a:pPr>
              <a:defRPr/>
            </a:pPr>
            <a:fld id="{F9FA5716-C78B-4B95-9923-C07F45F48BE8}"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1F1F1"/>
          </a:solidFill>
        </p:spPr>
        <p:txBody>
          <a:bodyPr lIns="0" tIns="0" rIns="0" bIns="0"/>
          <a:lstStyle/>
          <a:p>
            <a:pPr fontAlgn="auto">
              <a:spcBef>
                <a:spcPts val="0"/>
              </a:spcBef>
              <a:spcAft>
                <a:spcPts val="0"/>
              </a:spcAft>
              <a:defRPr/>
            </a:pPr>
            <a:endParaRPr>
              <a:latin typeface="+mn-lt"/>
              <a:cs typeface="+mn-cs"/>
            </a:endParaRPr>
          </a:p>
        </p:txBody>
      </p:sp>
      <p:sp>
        <p:nvSpPr>
          <p:cNvPr id="1027" name="Holder 2"/>
          <p:cNvSpPr>
            <a:spLocks noGrp="1"/>
          </p:cNvSpPr>
          <p:nvPr>
            <p:ph type="title"/>
          </p:nvPr>
        </p:nvSpPr>
        <p:spPr bwMode="auto">
          <a:xfrm>
            <a:off x="847725" y="265113"/>
            <a:ext cx="7448550" cy="6350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28" name="Holder 3"/>
          <p:cNvSpPr>
            <a:spLocks noGrp="1"/>
          </p:cNvSpPr>
          <p:nvPr>
            <p:ph type="body" idx="1"/>
          </p:nvPr>
        </p:nvSpPr>
        <p:spPr bwMode="auto">
          <a:xfrm>
            <a:off x="457200" y="1577975"/>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55CC6485-908A-4A00-9A33-817F84CD6D75}" type="datetimeFigureOut">
              <a:rPr lang="en-US"/>
              <a:pPr>
                <a:defRPr/>
              </a:pPr>
              <a:t>2/3/2022</a:t>
            </a:fld>
            <a:endParaRPr lang="en-US"/>
          </a:p>
        </p:txBody>
      </p:sp>
      <p:sp>
        <p:nvSpPr>
          <p:cNvPr id="6" name="Holder 6"/>
          <p:cNvSpPr>
            <a:spLocks noGrp="1"/>
          </p:cNvSpPr>
          <p:nvPr>
            <p:ph type="sldNum" sz="quarter" idx="7"/>
          </p:nvPr>
        </p:nvSpPr>
        <p:spPr>
          <a:xfrm>
            <a:off x="6583363" y="6378575"/>
            <a:ext cx="2103437" cy="342900"/>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cs typeface="+mn-cs"/>
              </a:defRPr>
            </a:lvl1pPr>
          </a:lstStyle>
          <a:p>
            <a:pPr>
              <a:defRPr/>
            </a:pPr>
            <a:fld id="{DB7D5BD7-853D-4C3C-9095-2480D1C90186}"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40.bin"/><Relationship Id="rId18" Type="http://schemas.openxmlformats.org/officeDocument/2006/relationships/oleObject" Target="../embeddings/oleObject45.bin"/><Relationship Id="rId3" Type="http://schemas.openxmlformats.org/officeDocument/2006/relationships/image" Target="../media/image91.jpeg"/><Relationship Id="rId7" Type="http://schemas.openxmlformats.org/officeDocument/2006/relationships/oleObject" Target="../embeddings/oleObject34.bin"/><Relationship Id="rId12" Type="http://schemas.openxmlformats.org/officeDocument/2006/relationships/oleObject" Target="../embeddings/oleObject39.bin"/><Relationship Id="rId17" Type="http://schemas.openxmlformats.org/officeDocument/2006/relationships/oleObject" Target="../embeddings/oleObject44.bin"/><Relationship Id="rId2" Type="http://schemas.openxmlformats.org/officeDocument/2006/relationships/slideLayout" Target="../slideLayouts/slideLayout5.xml"/><Relationship Id="rId16" Type="http://schemas.openxmlformats.org/officeDocument/2006/relationships/oleObject" Target="../embeddings/oleObject43.bin"/><Relationship Id="rId1" Type="http://schemas.openxmlformats.org/officeDocument/2006/relationships/vmlDrawing" Target="../drawings/vmlDrawing4.vml"/><Relationship Id="rId6" Type="http://schemas.openxmlformats.org/officeDocument/2006/relationships/oleObject" Target="../embeddings/oleObject33.bin"/><Relationship Id="rId11" Type="http://schemas.openxmlformats.org/officeDocument/2006/relationships/oleObject" Target="../embeddings/oleObject38.bin"/><Relationship Id="rId5" Type="http://schemas.openxmlformats.org/officeDocument/2006/relationships/oleObject" Target="../embeddings/oleObject32.bin"/><Relationship Id="rId15" Type="http://schemas.openxmlformats.org/officeDocument/2006/relationships/oleObject" Target="../embeddings/oleObject42.bin"/><Relationship Id="rId10" Type="http://schemas.openxmlformats.org/officeDocument/2006/relationships/oleObject" Target="../embeddings/oleObject37.bin"/><Relationship Id="rId4" Type="http://schemas.openxmlformats.org/officeDocument/2006/relationships/image" Target="../media/image92.png"/><Relationship Id="rId9" Type="http://schemas.openxmlformats.org/officeDocument/2006/relationships/oleObject" Target="../embeddings/oleObject36.bin"/><Relationship Id="rId14"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51.bin"/><Relationship Id="rId3" Type="http://schemas.openxmlformats.org/officeDocument/2006/relationships/image" Target="../media/image110.png"/><Relationship Id="rId7" Type="http://schemas.openxmlformats.org/officeDocument/2006/relationships/image" Target="../media/image114.jpeg"/><Relationship Id="rId12" Type="http://schemas.openxmlformats.org/officeDocument/2006/relationships/oleObject" Target="../embeddings/oleObject50.bin"/><Relationship Id="rId17"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oleObject" Target="../embeddings/oleObject54.bin"/><Relationship Id="rId1" Type="http://schemas.openxmlformats.org/officeDocument/2006/relationships/vmlDrawing" Target="../drawings/vmlDrawing5.vml"/><Relationship Id="rId6" Type="http://schemas.openxmlformats.org/officeDocument/2006/relationships/image" Target="../media/image113.png"/><Relationship Id="rId11" Type="http://schemas.openxmlformats.org/officeDocument/2006/relationships/oleObject" Target="../embeddings/oleObject49.bin"/><Relationship Id="rId5" Type="http://schemas.openxmlformats.org/officeDocument/2006/relationships/image" Target="../media/image112.png"/><Relationship Id="rId15" Type="http://schemas.openxmlformats.org/officeDocument/2006/relationships/oleObject" Target="../embeddings/oleObject53.bin"/><Relationship Id="rId10" Type="http://schemas.openxmlformats.org/officeDocument/2006/relationships/oleObject" Target="../embeddings/oleObject48.bin"/><Relationship Id="rId4" Type="http://schemas.openxmlformats.org/officeDocument/2006/relationships/image" Target="../media/image111.png"/><Relationship Id="rId9" Type="http://schemas.openxmlformats.org/officeDocument/2006/relationships/oleObject" Target="../embeddings/oleObject47.bin"/><Relationship Id="rId14" Type="http://schemas.openxmlformats.org/officeDocument/2006/relationships/oleObject" Target="../embeddings/oleObject52.bin"/></Relationships>
</file>

<file path=ppt/slides/_rels/slide23.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0.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image" Target="../media/image22.jpeg"/><Relationship Id="rId17" Type="http://schemas.openxmlformats.org/officeDocument/2006/relationships/oleObject" Target="../embeddings/oleObject14.bin"/><Relationship Id="rId2" Type="http://schemas.openxmlformats.org/officeDocument/2006/relationships/slideLayout" Target="../slideLayouts/slideLayout5.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2.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5.bin"/><Relationship Id="rId3" Type="http://schemas.openxmlformats.org/officeDocument/2006/relationships/oleObject" Target="../embeddings/oleObject15.bin"/><Relationship Id="rId7" Type="http://schemas.openxmlformats.org/officeDocument/2006/relationships/oleObject" Target="../embeddings/oleObject19.bin"/><Relationship Id="rId12" Type="http://schemas.openxmlformats.org/officeDocument/2006/relationships/oleObject" Target="../embeddings/oleObject24.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18.bin"/><Relationship Id="rId11" Type="http://schemas.openxmlformats.org/officeDocument/2006/relationships/oleObject" Target="../embeddings/oleObject23.bin"/><Relationship Id="rId5" Type="http://schemas.openxmlformats.org/officeDocument/2006/relationships/oleObject" Target="../embeddings/oleObject17.bin"/><Relationship Id="rId15" Type="http://schemas.openxmlformats.org/officeDocument/2006/relationships/image" Target="../media/image35.png"/><Relationship Id="rId10" Type="http://schemas.openxmlformats.org/officeDocument/2006/relationships/oleObject" Target="../embeddings/oleObject22.bin"/><Relationship Id="rId4" Type="http://schemas.openxmlformats.org/officeDocument/2006/relationships/oleObject" Target="../embeddings/oleObject16.bin"/><Relationship Id="rId9" Type="http://schemas.openxmlformats.org/officeDocument/2006/relationships/oleObject" Target="../embeddings/oleObject21.bin"/><Relationship Id="rId14" Type="http://schemas.openxmlformats.org/officeDocument/2006/relationships/oleObject" Target="../embeddings/oleObject2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object 2"/>
          <p:cNvSpPr>
            <a:spLocks noGrp="1"/>
          </p:cNvSpPr>
          <p:nvPr>
            <p:ph type="title"/>
          </p:nvPr>
        </p:nvSpPr>
        <p:spPr>
          <a:xfrm>
            <a:off x="142875" y="476672"/>
            <a:ext cx="9001125" cy="7166257"/>
          </a:xfrm>
        </p:spPr>
        <p:txBody>
          <a:bodyPr tIns="9525"/>
          <a:lstStyle/>
          <a:p>
            <a:pPr eaLnBrk="1" hangingPunct="1">
              <a:lnSpc>
                <a:spcPct val="115000"/>
              </a:lnSpc>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Численный метод расчета усталостного разрушения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 использованием </a:t>
            </a:r>
            <a:r>
              <a:rPr lang="ru-RU" sz="2400" dirty="0" err="1" smtClean="0">
                <a:latin typeface="Times New Roman" pitchFamily="18" charset="0"/>
                <a:cs typeface="Times New Roman" pitchFamily="18" charset="0"/>
              </a:rPr>
              <a:t>мультирежимной</a:t>
            </a:r>
            <a:r>
              <a:rPr lang="ru-RU" sz="2400" dirty="0" smtClean="0">
                <a:latin typeface="Times New Roman" pitchFamily="18" charset="0"/>
                <a:cs typeface="Times New Roman" pitchFamily="18" charset="0"/>
              </a:rPr>
              <a:t> модели повреждаемости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Никитин </a:t>
            </a:r>
            <a:r>
              <a:rPr lang="ru-RU" sz="1800" dirty="0" smtClean="0">
                <a:latin typeface="Times New Roman" pitchFamily="18" charset="0"/>
                <a:cs typeface="Times New Roman" pitchFamily="18" charset="0"/>
              </a:rPr>
              <a:t>И.С(1)., </a:t>
            </a:r>
            <a:r>
              <a:rPr lang="ru-RU" sz="1800" dirty="0" smtClean="0">
                <a:latin typeface="Times New Roman" pitchFamily="18" charset="0"/>
                <a:cs typeface="Times New Roman" pitchFamily="18" charset="0"/>
              </a:rPr>
              <a:t>Бураго Н.Г</a:t>
            </a:r>
            <a:r>
              <a:rPr lang="ru-RU" sz="1800" dirty="0" smtClean="0">
                <a:latin typeface="Times New Roman" pitchFamily="18" charset="0"/>
                <a:cs typeface="Times New Roman" pitchFamily="18" charset="0"/>
              </a:rPr>
              <a:t>.(2), </a:t>
            </a:r>
            <a:r>
              <a:rPr lang="ru-RU" sz="1800" dirty="0" smtClean="0">
                <a:latin typeface="Times New Roman" pitchFamily="18" charset="0"/>
                <a:cs typeface="Times New Roman" pitchFamily="18" charset="0"/>
              </a:rPr>
              <a:t>Никитин А.Д</a:t>
            </a:r>
            <a:r>
              <a:rPr lang="ru-RU" sz="1800" dirty="0" smtClean="0">
                <a:latin typeface="Times New Roman" pitchFamily="18" charset="0"/>
                <a:cs typeface="Times New Roman" pitchFamily="18" charset="0"/>
              </a:rPr>
              <a:t>.(1), </a:t>
            </a:r>
            <a:r>
              <a:rPr lang="ru-RU" sz="1800" dirty="0" err="1" smtClean="0">
                <a:latin typeface="Times New Roman" pitchFamily="18" charset="0"/>
                <a:cs typeface="Times New Roman" pitchFamily="18" charset="0"/>
              </a:rPr>
              <a:t>Стратула</a:t>
            </a:r>
            <a:r>
              <a:rPr lang="ru-RU" sz="1800" baseline="300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Б.А</a:t>
            </a:r>
            <a:r>
              <a:rPr lang="ru-RU" sz="1800" dirty="0" smtClean="0">
                <a:latin typeface="Times New Roman" pitchFamily="18" charset="0"/>
                <a:cs typeface="Times New Roman" pitchFamily="18" charset="0"/>
              </a:rPr>
              <a:t>.(1)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(1)</a:t>
            </a:r>
            <a:r>
              <a:rPr lang="ru-RU" sz="1800" i="1" dirty="0" smtClean="0">
                <a:solidFill>
                  <a:srgbClr val="000000"/>
                </a:solidFill>
                <a:latin typeface="Times New Roman" pitchFamily="18" charset="0"/>
                <a:cs typeface="Times New Roman" pitchFamily="18" charset="0"/>
              </a:rPr>
              <a:t>Институт </a:t>
            </a:r>
            <a:r>
              <a:rPr lang="ru-RU" sz="1800" i="1" dirty="0" smtClean="0">
                <a:solidFill>
                  <a:srgbClr val="000000"/>
                </a:solidFill>
                <a:latin typeface="Times New Roman" pitchFamily="18" charset="0"/>
                <a:cs typeface="Times New Roman" pitchFamily="18" charset="0"/>
              </a:rPr>
              <a:t>автоматизации проектирования РАН, г. </a:t>
            </a:r>
            <a:r>
              <a:rPr lang="ru-RU" sz="1800" i="1" dirty="0" smtClean="0">
                <a:solidFill>
                  <a:srgbClr val="000000"/>
                </a:solidFill>
                <a:latin typeface="Times New Roman" pitchFamily="18" charset="0"/>
                <a:cs typeface="Times New Roman" pitchFamily="18" charset="0"/>
              </a:rPr>
              <a:t>Москва</a:t>
            </a:r>
            <a:r>
              <a:rPr lang="en-US" sz="1800" i="1" dirty="0" smtClean="0">
                <a:solidFill>
                  <a:srgbClr val="000000"/>
                </a:solidFill>
                <a:latin typeface="Times New Roman" pitchFamily="18" charset="0"/>
                <a:cs typeface="Times New Roman" pitchFamily="18" charset="0"/>
              </a:rPr>
              <a:t/>
            </a:r>
            <a:br>
              <a:rPr lang="en-US" sz="1800" i="1" dirty="0" smtClean="0">
                <a:solidFill>
                  <a:srgbClr val="000000"/>
                </a:solidFill>
                <a:latin typeface="Times New Roman" pitchFamily="18" charset="0"/>
                <a:cs typeface="Times New Roman" pitchFamily="18" charset="0"/>
              </a:rPr>
            </a:br>
            <a:r>
              <a:rPr lang="en-US" sz="1800" i="1" dirty="0" smtClean="0">
                <a:solidFill>
                  <a:srgbClr val="000000"/>
                </a:solidFill>
                <a:latin typeface="Times New Roman" pitchFamily="18" charset="0"/>
                <a:cs typeface="Times New Roman" pitchFamily="18" charset="0"/>
              </a:rPr>
              <a:t>(2)</a:t>
            </a:r>
            <a:r>
              <a:rPr lang="ru-RU" sz="1800" i="1" dirty="0" smtClean="0">
                <a:solidFill>
                  <a:srgbClr val="000000"/>
                </a:solidFill>
                <a:latin typeface="Times New Roman" pitchFamily="18" charset="0"/>
                <a:cs typeface="Times New Roman" pitchFamily="18" charset="0"/>
              </a:rPr>
              <a:t> </a:t>
            </a:r>
            <a:r>
              <a:rPr lang="ru-RU" sz="1800" i="1" dirty="0" smtClean="0">
                <a:solidFill>
                  <a:srgbClr val="000000"/>
                </a:solidFill>
                <a:latin typeface="Times New Roman" pitchFamily="18" charset="0"/>
                <a:cs typeface="Times New Roman" pitchFamily="18" charset="0"/>
              </a:rPr>
              <a:t>Институт </a:t>
            </a:r>
            <a:r>
              <a:rPr lang="ru-RU" sz="1800" i="1" dirty="0" smtClean="0">
                <a:solidFill>
                  <a:srgbClr val="000000"/>
                </a:solidFill>
                <a:latin typeface="Times New Roman" pitchFamily="18" charset="0"/>
                <a:cs typeface="Times New Roman" pitchFamily="18" charset="0"/>
              </a:rPr>
              <a:t>проблем механики РАН</a:t>
            </a:r>
            <a:r>
              <a:rPr lang="ru-RU" sz="1800" i="1" dirty="0" smtClean="0">
                <a:solidFill>
                  <a:srgbClr val="000000"/>
                </a:solidFill>
                <a:latin typeface="Times New Roman" pitchFamily="18" charset="0"/>
                <a:cs typeface="Times New Roman" pitchFamily="18" charset="0"/>
              </a:rPr>
              <a:t>, г. Москва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ea typeface="Calibri" pitchFamily="34" charset="0"/>
                <a:cs typeface="Times New Roman" pitchFamily="18" charset="0"/>
              </a:rPr>
              <a:t/>
            </a:r>
            <a:br>
              <a:rPr lang="ru-RU" dirty="0" smtClean="0">
                <a:latin typeface="Times New Roman" pitchFamily="18" charset="0"/>
                <a:ea typeface="Calibri" pitchFamily="34"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27-ая Всероссийская конференция по численным методам решения задач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теории упругости и пластичности,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посвященная 100-летию со дня рождения Н.Н. </a:t>
            </a:r>
            <a:r>
              <a:rPr lang="ru-RU" sz="1600" dirty="0" err="1" smtClean="0">
                <a:latin typeface="Times New Roman" pitchFamily="18" charset="0"/>
                <a:cs typeface="Times New Roman" pitchFamily="18" charset="0"/>
              </a:rPr>
              <a:t>Яненко</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Красноярск 2021</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5638" y="381000"/>
            <a:ext cx="7834312" cy="333375"/>
          </a:xfrm>
        </p:spPr>
        <p:txBody>
          <a:bodyPr tIns="14604" rtlCol="0"/>
          <a:lstStyle/>
          <a:p>
            <a:pPr marL="12700" eaLnBrk="1" fontAlgn="auto" hangingPunct="1">
              <a:spcBef>
                <a:spcPts val="114"/>
              </a:spcBef>
              <a:spcAft>
                <a:spcPts val="0"/>
              </a:spcAft>
              <a:defRPr/>
            </a:pPr>
            <a:r>
              <a:rPr dirty="0"/>
              <a:t>Сравнение</a:t>
            </a:r>
            <a:r>
              <a:rPr spc="-30" dirty="0"/>
              <a:t> </a:t>
            </a:r>
            <a:r>
              <a:rPr dirty="0"/>
              <a:t>экспериментальных</a:t>
            </a:r>
            <a:r>
              <a:rPr spc="-100" dirty="0"/>
              <a:t> </a:t>
            </a:r>
            <a:r>
              <a:rPr spc="10" dirty="0"/>
              <a:t>и</a:t>
            </a:r>
            <a:r>
              <a:rPr spc="-5" dirty="0"/>
              <a:t> </a:t>
            </a:r>
            <a:r>
              <a:rPr spc="5" dirty="0"/>
              <a:t>численных</a:t>
            </a:r>
            <a:r>
              <a:rPr spc="-70" dirty="0"/>
              <a:t> </a:t>
            </a:r>
            <a:r>
              <a:rPr dirty="0"/>
              <a:t>результатов</a:t>
            </a:r>
            <a:r>
              <a:rPr spc="425" dirty="0"/>
              <a:t> </a:t>
            </a:r>
            <a:r>
              <a:rPr spc="15" dirty="0"/>
              <a:t>(МНЦУ)</a:t>
            </a:r>
          </a:p>
        </p:txBody>
      </p:sp>
      <p:pic>
        <p:nvPicPr>
          <p:cNvPr id="33794" name="object 3"/>
          <p:cNvPicPr>
            <a:picLocks noChangeAspect="1" noChangeArrowheads="1"/>
          </p:cNvPicPr>
          <p:nvPr/>
        </p:nvPicPr>
        <p:blipFill>
          <a:blip r:embed="rId2" cstate="print"/>
          <a:srcRect/>
          <a:stretch>
            <a:fillRect/>
          </a:stretch>
        </p:blipFill>
        <p:spPr bwMode="auto">
          <a:xfrm>
            <a:off x="2268538" y="836613"/>
            <a:ext cx="4394200" cy="2076450"/>
          </a:xfrm>
          <a:prstGeom prst="rect">
            <a:avLst/>
          </a:prstGeom>
          <a:noFill/>
          <a:ln w="9525">
            <a:noFill/>
            <a:miter lim="800000"/>
            <a:headEnd/>
            <a:tailEnd/>
          </a:ln>
        </p:spPr>
      </p:pic>
      <p:pic>
        <p:nvPicPr>
          <p:cNvPr id="33795" name="object 4"/>
          <p:cNvPicPr>
            <a:picLocks noChangeAspect="1" noChangeArrowheads="1"/>
          </p:cNvPicPr>
          <p:nvPr/>
        </p:nvPicPr>
        <p:blipFill>
          <a:blip r:embed="rId3" cstate="print"/>
          <a:srcRect/>
          <a:stretch>
            <a:fillRect/>
          </a:stretch>
        </p:blipFill>
        <p:spPr bwMode="auto">
          <a:xfrm>
            <a:off x="1835150" y="3068638"/>
            <a:ext cx="5473700" cy="2613025"/>
          </a:xfrm>
          <a:prstGeom prst="rect">
            <a:avLst/>
          </a:prstGeom>
          <a:noFill/>
          <a:ln w="9525">
            <a:noFill/>
            <a:miter lim="800000"/>
            <a:headEnd/>
            <a:tailEnd/>
          </a:ln>
        </p:spPr>
      </p:pic>
      <p:sp>
        <p:nvSpPr>
          <p:cNvPr id="5" name="object 5"/>
          <p:cNvSpPr txBox="1"/>
          <p:nvPr/>
        </p:nvSpPr>
        <p:spPr>
          <a:xfrm>
            <a:off x="1835150" y="5734050"/>
            <a:ext cx="5543550" cy="722313"/>
          </a:xfrm>
          <a:prstGeom prst="rect">
            <a:avLst/>
          </a:prstGeom>
        </p:spPr>
        <p:txBody>
          <a:bodyPr lIns="0" tIns="17145" rIns="0" bIns="0">
            <a:spAutoFit/>
          </a:bodyPr>
          <a:lstStyle/>
          <a:p>
            <a:pPr marL="733425">
              <a:spcBef>
                <a:spcPts val="138"/>
              </a:spcBef>
              <a:tabLst>
                <a:tab pos="4378325" algn="l"/>
              </a:tabLst>
            </a:pPr>
            <a:r>
              <a:rPr lang="ru-RU" sz="1500" i="1">
                <a:latin typeface="Times New Roman" pitchFamily="18" charset="0"/>
                <a:cs typeface="Times New Roman" pitchFamily="18" charset="0"/>
              </a:rPr>
              <a:t>R </a:t>
            </a:r>
            <a:r>
              <a:rPr lang="ru-RU" sz="1500">
                <a:latin typeface="Times New Roman" pitchFamily="18" charset="0"/>
                <a:cs typeface="Times New Roman" pitchFamily="18" charset="0"/>
              </a:rPr>
              <a:t>= –0.5	</a:t>
            </a:r>
            <a:r>
              <a:rPr lang="ru-RU" sz="1500" i="1">
                <a:latin typeface="Times New Roman" pitchFamily="18" charset="0"/>
                <a:cs typeface="Times New Roman" pitchFamily="18" charset="0"/>
              </a:rPr>
              <a:t>R </a:t>
            </a:r>
            <a:r>
              <a:rPr lang="ru-RU" sz="1500">
                <a:latin typeface="Times New Roman" pitchFamily="18" charset="0"/>
                <a:cs typeface="Times New Roman" pitchFamily="18" charset="0"/>
              </a:rPr>
              <a:t>= 0.1</a:t>
            </a:r>
          </a:p>
          <a:p>
            <a:pPr marL="733425">
              <a:spcBef>
                <a:spcPts val="138"/>
              </a:spcBef>
              <a:tabLst>
                <a:tab pos="4378325" algn="l"/>
              </a:tabLst>
            </a:pPr>
            <a:endParaRPr lang="ru-RU" sz="1500">
              <a:latin typeface="Times New Roman" pitchFamily="18" charset="0"/>
              <a:cs typeface="Times New Roman" pitchFamily="18" charset="0"/>
            </a:endParaRPr>
          </a:p>
          <a:p>
            <a:pPr marL="733425">
              <a:spcBef>
                <a:spcPts val="13"/>
              </a:spcBef>
              <a:tabLst>
                <a:tab pos="4378325" algn="l"/>
              </a:tabLst>
            </a:pPr>
            <a:r>
              <a:rPr lang="ru-RU" sz="1500">
                <a:latin typeface="Times New Roman" pitchFamily="18" charset="0"/>
                <a:cs typeface="Times New Roman" pitchFamily="18" charset="0"/>
              </a:rPr>
              <a:t>Marmi AK Habraken AM Duchene L 2009 </a:t>
            </a:r>
            <a:r>
              <a:rPr lang="ru-RU" sz="1500" i="1">
                <a:latin typeface="Times New Roman" pitchFamily="18" charset="0"/>
                <a:cs typeface="Times New Roman" pitchFamily="18" charset="0"/>
              </a:rPr>
              <a:t>Int. J. of fatigue</a:t>
            </a:r>
            <a:endParaRPr lang="ru-RU" sz="15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696913" y="309563"/>
            <a:ext cx="7750175" cy="333375"/>
          </a:xfrm>
        </p:spPr>
        <p:txBody>
          <a:bodyPr tIns="14604" rtlCol="0"/>
          <a:lstStyle/>
          <a:p>
            <a:pPr marL="21590" eaLnBrk="1" fontAlgn="auto" hangingPunct="1">
              <a:spcBef>
                <a:spcPts val="114"/>
              </a:spcBef>
              <a:spcAft>
                <a:spcPts val="0"/>
              </a:spcAft>
              <a:defRPr/>
            </a:pPr>
            <a:r>
              <a:rPr dirty="0"/>
              <a:t>Сравнение</a:t>
            </a:r>
            <a:r>
              <a:rPr spc="-25" dirty="0"/>
              <a:t> </a:t>
            </a:r>
            <a:r>
              <a:rPr dirty="0"/>
              <a:t>экспериментальных</a:t>
            </a:r>
            <a:r>
              <a:rPr spc="-95" dirty="0"/>
              <a:t> </a:t>
            </a:r>
            <a:r>
              <a:rPr spc="10" dirty="0"/>
              <a:t>и</a:t>
            </a:r>
            <a:r>
              <a:rPr spc="5" dirty="0"/>
              <a:t> численных</a:t>
            </a:r>
            <a:r>
              <a:rPr spc="-60" dirty="0"/>
              <a:t> </a:t>
            </a:r>
            <a:r>
              <a:rPr spc="5" dirty="0"/>
              <a:t>результатов</a:t>
            </a:r>
            <a:r>
              <a:rPr spc="-70" dirty="0"/>
              <a:t> </a:t>
            </a:r>
            <a:r>
              <a:rPr spc="15" dirty="0"/>
              <a:t>(СВМУ)</a:t>
            </a:r>
          </a:p>
        </p:txBody>
      </p:sp>
      <p:pic>
        <p:nvPicPr>
          <p:cNvPr id="34818" name="object 3"/>
          <p:cNvPicPr>
            <a:picLocks noChangeAspect="1" noChangeArrowheads="1"/>
          </p:cNvPicPr>
          <p:nvPr/>
        </p:nvPicPr>
        <p:blipFill>
          <a:blip r:embed="rId2" cstate="print"/>
          <a:srcRect/>
          <a:stretch>
            <a:fillRect/>
          </a:stretch>
        </p:blipFill>
        <p:spPr bwMode="auto">
          <a:xfrm>
            <a:off x="2482850" y="909638"/>
            <a:ext cx="4584700" cy="1806575"/>
          </a:xfrm>
          <a:prstGeom prst="rect">
            <a:avLst/>
          </a:prstGeom>
          <a:noFill/>
          <a:ln w="9525">
            <a:noFill/>
            <a:miter lim="800000"/>
            <a:headEnd/>
            <a:tailEnd/>
          </a:ln>
        </p:spPr>
      </p:pic>
      <p:pic>
        <p:nvPicPr>
          <p:cNvPr id="34819" name="object 4"/>
          <p:cNvPicPr>
            <a:picLocks noChangeAspect="1" noChangeArrowheads="1"/>
          </p:cNvPicPr>
          <p:nvPr/>
        </p:nvPicPr>
        <p:blipFill>
          <a:blip r:embed="rId3" cstate="print"/>
          <a:srcRect/>
          <a:stretch>
            <a:fillRect/>
          </a:stretch>
        </p:blipFill>
        <p:spPr bwMode="auto">
          <a:xfrm>
            <a:off x="1965325" y="2889250"/>
            <a:ext cx="5270500" cy="2700338"/>
          </a:xfrm>
          <a:prstGeom prst="rect">
            <a:avLst/>
          </a:prstGeom>
          <a:noFill/>
          <a:ln w="9525">
            <a:noFill/>
            <a:miter lim="800000"/>
            <a:headEnd/>
            <a:tailEnd/>
          </a:ln>
        </p:spPr>
      </p:pic>
      <p:sp>
        <p:nvSpPr>
          <p:cNvPr id="5" name="object 5"/>
          <p:cNvSpPr txBox="1"/>
          <p:nvPr/>
        </p:nvSpPr>
        <p:spPr>
          <a:xfrm>
            <a:off x="1692275" y="5661025"/>
            <a:ext cx="5719763" cy="693738"/>
          </a:xfrm>
          <a:prstGeom prst="rect">
            <a:avLst/>
          </a:prstGeom>
        </p:spPr>
        <p:txBody>
          <a:bodyPr lIns="0" tIns="12700" rIns="0" bIns="0">
            <a:spAutoFit/>
          </a:bodyPr>
          <a:lstStyle/>
          <a:p>
            <a:pPr marL="768350">
              <a:spcBef>
                <a:spcPts val="100"/>
              </a:spcBef>
              <a:tabLst>
                <a:tab pos="4294188" algn="l"/>
              </a:tabLst>
            </a:pPr>
            <a:r>
              <a:rPr lang="ru-RU" i="1">
                <a:latin typeface="Times New Roman" pitchFamily="18" charset="0"/>
                <a:cs typeface="Times New Roman" pitchFamily="18" charset="0"/>
              </a:rPr>
              <a:t>R </a:t>
            </a:r>
            <a:r>
              <a:rPr lang="ru-RU">
                <a:latin typeface="Times New Roman" pitchFamily="18" charset="0"/>
                <a:cs typeface="Times New Roman" pitchFamily="18" charset="0"/>
              </a:rPr>
              <a:t>= –1	</a:t>
            </a:r>
            <a:r>
              <a:rPr lang="ru-RU" i="1">
                <a:latin typeface="Times New Roman" pitchFamily="18" charset="0"/>
                <a:cs typeface="Times New Roman" pitchFamily="18" charset="0"/>
              </a:rPr>
              <a:t>R </a:t>
            </a:r>
            <a:r>
              <a:rPr lang="ru-RU">
                <a:latin typeface="Times New Roman" pitchFamily="18" charset="0"/>
                <a:cs typeface="Times New Roman" pitchFamily="18" charset="0"/>
              </a:rPr>
              <a:t>= 0.01</a:t>
            </a:r>
          </a:p>
          <a:p>
            <a:pPr marL="768350">
              <a:spcBef>
                <a:spcPts val="1400"/>
              </a:spcBef>
              <a:tabLst>
                <a:tab pos="4294188" algn="l"/>
              </a:tabLst>
            </a:pPr>
            <a:r>
              <a:rPr lang="ru-RU" sz="1500">
                <a:latin typeface="Times New Roman" pitchFamily="18" charset="0"/>
                <a:cs typeface="Times New Roman" pitchFamily="18" charset="0"/>
              </a:rPr>
              <a:t>Marmi AK Habraken AM Duchene L 2009 </a:t>
            </a:r>
            <a:r>
              <a:rPr lang="ru-RU" sz="1500" i="1">
                <a:latin typeface="Times New Roman" pitchFamily="18" charset="0"/>
                <a:cs typeface="Times New Roman" pitchFamily="18" charset="0"/>
              </a:rPr>
              <a:t>Int. J. of fatigue</a:t>
            </a:r>
            <a:endParaRPr lang="ru-RU" sz="15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3"/>
          <p:cNvSpPr txBox="1">
            <a:spLocks noChangeArrowheads="1"/>
          </p:cNvSpPr>
          <p:nvPr/>
        </p:nvSpPr>
        <p:spPr bwMode="auto">
          <a:xfrm>
            <a:off x="1500188" y="285750"/>
            <a:ext cx="6062662" cy="366713"/>
          </a:xfrm>
          <a:prstGeom prst="rect">
            <a:avLst/>
          </a:prstGeom>
          <a:noFill/>
          <a:ln w="9525">
            <a:noFill/>
            <a:miter lim="800000"/>
            <a:headEnd/>
            <a:tailEnd/>
          </a:ln>
        </p:spPr>
        <p:txBody>
          <a:bodyPr wrap="none">
            <a:spAutoFit/>
          </a:bodyPr>
          <a:lstStyle/>
          <a:p>
            <a:r>
              <a:rPr lang="ru-RU" b="1">
                <a:latin typeface="Times New Roman" pitchFamily="18" charset="0"/>
                <a:cs typeface="Times New Roman" pitchFamily="18" charset="0"/>
              </a:rPr>
              <a:t>Проблема сверхмногоцикловой усталости при кручении</a:t>
            </a:r>
          </a:p>
        </p:txBody>
      </p:sp>
      <p:pic>
        <p:nvPicPr>
          <p:cNvPr id="35842" name="Рисунок 5"/>
          <p:cNvPicPr>
            <a:picLocks noChangeAspect="1"/>
          </p:cNvPicPr>
          <p:nvPr/>
        </p:nvPicPr>
        <p:blipFill>
          <a:blip r:embed="rId2" cstate="print"/>
          <a:srcRect/>
          <a:stretch>
            <a:fillRect/>
          </a:stretch>
        </p:blipFill>
        <p:spPr bwMode="auto">
          <a:xfrm>
            <a:off x="3070225" y="2254250"/>
            <a:ext cx="1285875" cy="1250950"/>
          </a:xfrm>
          <a:prstGeom prst="rect">
            <a:avLst/>
          </a:prstGeom>
          <a:noFill/>
          <a:ln w="9525">
            <a:noFill/>
            <a:miter lim="800000"/>
            <a:headEnd/>
            <a:tailEnd/>
          </a:ln>
        </p:spPr>
      </p:pic>
      <p:pic>
        <p:nvPicPr>
          <p:cNvPr id="35843" name="Рисунок 9" descr="Изображение выглядит как внутренний, двигатель, проектор, панель управления&#10;&#10;Автоматически созданное описание"/>
          <p:cNvPicPr>
            <a:picLocks noChangeAspect="1"/>
          </p:cNvPicPr>
          <p:nvPr/>
        </p:nvPicPr>
        <p:blipFill>
          <a:blip r:embed="rId3" cstate="print"/>
          <a:srcRect/>
          <a:stretch>
            <a:fillRect/>
          </a:stretch>
        </p:blipFill>
        <p:spPr bwMode="auto">
          <a:xfrm>
            <a:off x="2571750" y="1357313"/>
            <a:ext cx="2076450" cy="887412"/>
          </a:xfrm>
          <a:prstGeom prst="rect">
            <a:avLst/>
          </a:prstGeom>
          <a:noFill/>
          <a:ln w="9525">
            <a:noFill/>
            <a:miter lim="800000"/>
            <a:headEnd/>
            <a:tailEnd/>
          </a:ln>
        </p:spPr>
      </p:pic>
      <p:pic>
        <p:nvPicPr>
          <p:cNvPr id="35844" name="Рисунок 11" descr="Изображение выглядит как автомобиль, транспорт, внешний, припаркован&#10;&#10;Автоматически созданное описание"/>
          <p:cNvPicPr>
            <a:picLocks noChangeAspect="1"/>
          </p:cNvPicPr>
          <p:nvPr/>
        </p:nvPicPr>
        <p:blipFill>
          <a:blip r:embed="rId4" cstate="print"/>
          <a:srcRect/>
          <a:stretch>
            <a:fillRect/>
          </a:stretch>
        </p:blipFill>
        <p:spPr bwMode="auto">
          <a:xfrm>
            <a:off x="127000" y="2352675"/>
            <a:ext cx="2747963" cy="1252538"/>
          </a:xfrm>
          <a:prstGeom prst="rect">
            <a:avLst/>
          </a:prstGeom>
          <a:noFill/>
          <a:ln w="9525">
            <a:noFill/>
            <a:miter lim="800000"/>
            <a:headEnd/>
            <a:tailEnd/>
          </a:ln>
        </p:spPr>
      </p:pic>
      <p:sp>
        <p:nvSpPr>
          <p:cNvPr id="35845" name="TextBox 12"/>
          <p:cNvSpPr txBox="1">
            <a:spLocks noChangeArrowheads="1"/>
          </p:cNvSpPr>
          <p:nvPr/>
        </p:nvSpPr>
        <p:spPr bwMode="auto">
          <a:xfrm>
            <a:off x="0" y="1268413"/>
            <a:ext cx="2381250" cy="274637"/>
          </a:xfrm>
          <a:prstGeom prst="rect">
            <a:avLst/>
          </a:prstGeom>
          <a:noFill/>
          <a:ln w="9525">
            <a:noFill/>
            <a:miter lim="800000"/>
            <a:headEnd/>
            <a:tailEnd/>
          </a:ln>
        </p:spPr>
        <p:txBody>
          <a:bodyPr wrap="none">
            <a:spAutoFit/>
          </a:bodyPr>
          <a:lstStyle/>
          <a:p>
            <a:r>
              <a:rPr lang="ru-RU" sz="1200">
                <a:latin typeface="Times New Roman" pitchFamily="18" charset="0"/>
                <a:cs typeface="Times New Roman" pitchFamily="18" charset="0"/>
              </a:rPr>
              <a:t>Автомобильная промышленность</a:t>
            </a:r>
          </a:p>
        </p:txBody>
      </p:sp>
      <p:sp>
        <p:nvSpPr>
          <p:cNvPr id="35846" name="TextBox 13"/>
          <p:cNvSpPr txBox="1">
            <a:spLocks noChangeArrowheads="1"/>
          </p:cNvSpPr>
          <p:nvPr/>
        </p:nvSpPr>
        <p:spPr bwMode="auto">
          <a:xfrm>
            <a:off x="23813" y="1655763"/>
            <a:ext cx="2278062" cy="365125"/>
          </a:xfrm>
          <a:prstGeom prst="rect">
            <a:avLst/>
          </a:prstGeom>
          <a:noFill/>
          <a:ln w="9525">
            <a:noFill/>
            <a:miter lim="800000"/>
            <a:headEnd/>
            <a:tailEnd/>
          </a:ln>
        </p:spPr>
        <p:txBody>
          <a:bodyPr wrap="none">
            <a:spAutoFit/>
          </a:bodyPr>
          <a:lstStyle/>
          <a:p>
            <a:pPr algn="ctr"/>
            <a:r>
              <a:rPr lang="en-US" sz="900">
                <a:latin typeface="Calibri" pitchFamily="34" charset="0"/>
              </a:rPr>
              <a:t>N = (2000 – 3000 </a:t>
            </a:r>
            <a:r>
              <a:rPr lang="ru-RU" sz="900">
                <a:latin typeface="Calibri" pitchFamily="34" charset="0"/>
              </a:rPr>
              <a:t>об/мин) * 60 * моточасы</a:t>
            </a:r>
          </a:p>
          <a:p>
            <a:pPr algn="ctr"/>
            <a:r>
              <a:rPr lang="en-US" sz="900" b="1">
                <a:solidFill>
                  <a:srgbClr val="FF0000"/>
                </a:solidFill>
                <a:latin typeface="Calibri" pitchFamily="34" charset="0"/>
              </a:rPr>
              <a:t>N ~ 5x10^8 </a:t>
            </a:r>
            <a:r>
              <a:rPr lang="ru-RU" sz="900" b="1">
                <a:solidFill>
                  <a:srgbClr val="FF0000"/>
                </a:solidFill>
                <a:latin typeface="Calibri" pitchFamily="34" charset="0"/>
              </a:rPr>
              <a:t>циклов </a:t>
            </a:r>
            <a:r>
              <a:rPr lang="ru-RU" sz="900">
                <a:latin typeface="Calibri" pitchFamily="34" charset="0"/>
              </a:rPr>
              <a:t>за 150 000 км пробега</a:t>
            </a:r>
          </a:p>
        </p:txBody>
      </p:sp>
      <p:sp>
        <p:nvSpPr>
          <p:cNvPr id="35847" name="TextBox 14"/>
          <p:cNvSpPr txBox="1">
            <a:spLocks noChangeArrowheads="1"/>
          </p:cNvSpPr>
          <p:nvPr/>
        </p:nvSpPr>
        <p:spPr bwMode="auto">
          <a:xfrm>
            <a:off x="1363663" y="3789363"/>
            <a:ext cx="2389187" cy="274637"/>
          </a:xfrm>
          <a:prstGeom prst="rect">
            <a:avLst/>
          </a:prstGeom>
          <a:noFill/>
          <a:ln w="9525">
            <a:noFill/>
            <a:miter lim="800000"/>
            <a:headEnd/>
            <a:tailEnd/>
          </a:ln>
        </p:spPr>
        <p:txBody>
          <a:bodyPr wrap="none">
            <a:spAutoFit/>
          </a:bodyPr>
          <a:lstStyle/>
          <a:p>
            <a:r>
              <a:rPr lang="ru-RU" sz="1200">
                <a:latin typeface="Times New Roman" pitchFamily="18" charset="0"/>
                <a:cs typeface="Times New Roman" pitchFamily="18" charset="0"/>
              </a:rPr>
              <a:t>Энергетическая промышленность</a:t>
            </a:r>
          </a:p>
        </p:txBody>
      </p:sp>
      <p:sp>
        <p:nvSpPr>
          <p:cNvPr id="35848" name="TextBox 15"/>
          <p:cNvSpPr txBox="1">
            <a:spLocks noChangeArrowheads="1"/>
          </p:cNvSpPr>
          <p:nvPr/>
        </p:nvSpPr>
        <p:spPr bwMode="auto">
          <a:xfrm>
            <a:off x="5364163" y="3789363"/>
            <a:ext cx="2228850" cy="274637"/>
          </a:xfrm>
          <a:prstGeom prst="rect">
            <a:avLst/>
          </a:prstGeom>
          <a:noFill/>
          <a:ln w="9525">
            <a:noFill/>
            <a:miter lim="800000"/>
            <a:headEnd/>
            <a:tailEnd/>
          </a:ln>
        </p:spPr>
        <p:txBody>
          <a:bodyPr wrap="none">
            <a:spAutoFit/>
          </a:bodyPr>
          <a:lstStyle/>
          <a:p>
            <a:r>
              <a:rPr lang="ru-RU" sz="1200">
                <a:latin typeface="Times New Roman" pitchFamily="18" charset="0"/>
                <a:cs typeface="Times New Roman" pitchFamily="18" charset="0"/>
              </a:rPr>
              <a:t>Авиационная промышленность</a:t>
            </a:r>
          </a:p>
        </p:txBody>
      </p:sp>
      <p:pic>
        <p:nvPicPr>
          <p:cNvPr id="35849" name="Рисунок 18"/>
          <p:cNvPicPr>
            <a:picLocks noChangeAspect="1"/>
          </p:cNvPicPr>
          <p:nvPr/>
        </p:nvPicPr>
        <p:blipFill>
          <a:blip r:embed="rId5" cstate="print"/>
          <a:srcRect/>
          <a:stretch>
            <a:fillRect/>
          </a:stretch>
        </p:blipFill>
        <p:spPr bwMode="auto">
          <a:xfrm>
            <a:off x="6940550" y="1404938"/>
            <a:ext cx="2076450" cy="2033587"/>
          </a:xfrm>
          <a:prstGeom prst="rect">
            <a:avLst/>
          </a:prstGeom>
          <a:noFill/>
          <a:ln w="9525">
            <a:noFill/>
            <a:miter lim="800000"/>
            <a:headEnd/>
            <a:tailEnd/>
          </a:ln>
        </p:spPr>
      </p:pic>
      <p:pic>
        <p:nvPicPr>
          <p:cNvPr id="35850" name="Рисунок 20"/>
          <p:cNvPicPr>
            <a:picLocks noChangeAspect="1"/>
          </p:cNvPicPr>
          <p:nvPr/>
        </p:nvPicPr>
        <p:blipFill>
          <a:blip r:embed="rId6" cstate="print"/>
          <a:srcRect/>
          <a:stretch>
            <a:fillRect/>
          </a:stretch>
        </p:blipFill>
        <p:spPr bwMode="auto">
          <a:xfrm>
            <a:off x="4824413" y="1958975"/>
            <a:ext cx="1979612" cy="1443038"/>
          </a:xfrm>
          <a:prstGeom prst="rect">
            <a:avLst/>
          </a:prstGeom>
          <a:noFill/>
          <a:ln w="9525">
            <a:noFill/>
            <a:miter lim="800000"/>
            <a:headEnd/>
            <a:tailEnd/>
          </a:ln>
        </p:spPr>
      </p:pic>
      <p:pic>
        <p:nvPicPr>
          <p:cNvPr id="35851" name="Picture 6"/>
          <p:cNvPicPr>
            <a:picLocks noChangeAspect="1" noChangeArrowheads="1"/>
          </p:cNvPicPr>
          <p:nvPr/>
        </p:nvPicPr>
        <p:blipFill>
          <a:blip r:embed="rId7" cstate="print"/>
          <a:srcRect/>
          <a:stretch>
            <a:fillRect/>
          </a:stretch>
        </p:blipFill>
        <p:spPr bwMode="auto">
          <a:xfrm>
            <a:off x="1928813" y="4857750"/>
            <a:ext cx="2427287" cy="1401763"/>
          </a:xfrm>
          <a:prstGeom prst="rect">
            <a:avLst/>
          </a:prstGeom>
          <a:noFill/>
          <a:ln w="9525">
            <a:noFill/>
            <a:miter lim="800000"/>
            <a:headEnd/>
            <a:tailEnd/>
          </a:ln>
        </p:spPr>
      </p:pic>
      <p:sp>
        <p:nvSpPr>
          <p:cNvPr id="35852" name="TextBox 22"/>
          <p:cNvSpPr txBox="1">
            <a:spLocks noChangeArrowheads="1"/>
          </p:cNvSpPr>
          <p:nvPr/>
        </p:nvSpPr>
        <p:spPr bwMode="auto">
          <a:xfrm>
            <a:off x="2700338" y="4149725"/>
            <a:ext cx="4176712" cy="517525"/>
          </a:xfrm>
          <a:prstGeom prst="rect">
            <a:avLst/>
          </a:prstGeom>
          <a:noFill/>
          <a:ln w="9525">
            <a:noFill/>
            <a:miter lim="800000"/>
            <a:headEnd/>
            <a:tailEnd/>
          </a:ln>
        </p:spPr>
        <p:txBody>
          <a:bodyPr wrap="none">
            <a:spAutoFit/>
          </a:bodyPr>
          <a:lstStyle/>
          <a:p>
            <a:pPr algn="ctr"/>
            <a:r>
              <a:rPr lang="en-US" sz="1400">
                <a:latin typeface="Calibri" pitchFamily="34" charset="0"/>
              </a:rPr>
              <a:t>N = (2000 – </a:t>
            </a:r>
            <a:r>
              <a:rPr lang="ru-RU" sz="1400">
                <a:latin typeface="Calibri" pitchFamily="34" charset="0"/>
              </a:rPr>
              <a:t>5</a:t>
            </a:r>
            <a:r>
              <a:rPr lang="en-US" sz="1400">
                <a:latin typeface="Calibri" pitchFamily="34" charset="0"/>
              </a:rPr>
              <a:t>000</a:t>
            </a:r>
            <a:r>
              <a:rPr lang="ru-RU" sz="1400">
                <a:latin typeface="Calibri" pitchFamily="34" charset="0"/>
              </a:rPr>
              <a:t> Гц) * 60 * 60 * моточасы</a:t>
            </a:r>
          </a:p>
          <a:p>
            <a:pPr algn="ctr"/>
            <a:r>
              <a:rPr lang="en-US" sz="1400" b="1">
                <a:solidFill>
                  <a:srgbClr val="FF0000"/>
                </a:solidFill>
                <a:latin typeface="Calibri" pitchFamily="34" charset="0"/>
              </a:rPr>
              <a:t>N ~ 10^</a:t>
            </a:r>
            <a:r>
              <a:rPr lang="ru-RU" sz="1400" b="1">
                <a:solidFill>
                  <a:srgbClr val="FF0000"/>
                </a:solidFill>
                <a:latin typeface="Calibri" pitchFamily="34" charset="0"/>
              </a:rPr>
              <a:t>10</a:t>
            </a:r>
            <a:r>
              <a:rPr lang="en-US" sz="1400" b="1">
                <a:solidFill>
                  <a:srgbClr val="FF0000"/>
                </a:solidFill>
                <a:latin typeface="Calibri" pitchFamily="34" charset="0"/>
              </a:rPr>
              <a:t> </a:t>
            </a:r>
            <a:r>
              <a:rPr lang="ru-RU" sz="1400" b="1">
                <a:solidFill>
                  <a:srgbClr val="FF0000"/>
                </a:solidFill>
                <a:latin typeface="Calibri" pitchFamily="34" charset="0"/>
              </a:rPr>
              <a:t>циклов </a:t>
            </a:r>
            <a:r>
              <a:rPr lang="ru-RU" sz="1400">
                <a:latin typeface="Calibri" pitchFamily="34" charset="0"/>
              </a:rPr>
              <a:t>за 500 часов (150 - 200 полетов)</a:t>
            </a:r>
          </a:p>
        </p:txBody>
      </p:sp>
      <p:grpSp>
        <p:nvGrpSpPr>
          <p:cNvPr id="35853" name="Группа 26"/>
          <p:cNvGrpSpPr>
            <a:grpSpLocks/>
          </p:cNvGrpSpPr>
          <p:nvPr/>
        </p:nvGrpSpPr>
        <p:grpSpPr bwMode="auto">
          <a:xfrm>
            <a:off x="5508625" y="4797425"/>
            <a:ext cx="1943100" cy="1511300"/>
            <a:chOff x="3497596" y="4911397"/>
            <a:chExt cx="2218551" cy="1511300"/>
          </a:xfrm>
        </p:grpSpPr>
        <p:pic>
          <p:nvPicPr>
            <p:cNvPr id="35855" name="Picture 7"/>
            <p:cNvPicPr>
              <a:picLocks noChangeAspect="1" noChangeArrowheads="1"/>
            </p:cNvPicPr>
            <p:nvPr/>
          </p:nvPicPr>
          <p:blipFill>
            <a:blip r:embed="rId8" cstate="print"/>
            <a:srcRect/>
            <a:stretch>
              <a:fillRect/>
            </a:stretch>
          </p:blipFill>
          <p:spPr bwMode="auto">
            <a:xfrm>
              <a:off x="4427097" y="4911397"/>
              <a:ext cx="1289050" cy="1511300"/>
            </a:xfrm>
            <a:prstGeom prst="rect">
              <a:avLst/>
            </a:prstGeom>
            <a:noFill/>
            <a:ln w="9525">
              <a:noFill/>
              <a:miter lim="800000"/>
              <a:headEnd/>
              <a:tailEnd/>
            </a:ln>
          </p:spPr>
        </p:pic>
        <p:sp>
          <p:nvSpPr>
            <p:cNvPr id="25" name="Freeform 19">
              <a:extLst>
                <a:ext uri="{FF2B5EF4-FFF2-40B4-BE49-F238E27FC236}"/>
              </a:extLst>
            </p:cNvPr>
            <p:cNvSpPr>
              <a:spLocks/>
            </p:cNvSpPr>
            <p:nvPr/>
          </p:nvSpPr>
          <p:spPr bwMode="auto">
            <a:xfrm>
              <a:off x="4494494" y="5343197"/>
              <a:ext cx="1149151" cy="385763"/>
            </a:xfrm>
            <a:custGeom>
              <a:avLst/>
              <a:gdLst>
                <a:gd name="T0" fmla="*/ 0 w 725"/>
                <a:gd name="T1" fmla="*/ 142875 h 242"/>
                <a:gd name="T2" fmla="*/ 647700 w 725"/>
                <a:gd name="T3" fmla="*/ 360363 h 242"/>
                <a:gd name="T4" fmla="*/ 1150937 w 725"/>
                <a:gd name="T5" fmla="*/ 0 h 242"/>
                <a:gd name="T6" fmla="*/ 0 60000 65536"/>
                <a:gd name="T7" fmla="*/ 0 60000 65536"/>
                <a:gd name="T8" fmla="*/ 0 60000 65536"/>
              </a:gdLst>
              <a:ahLst/>
              <a:cxnLst>
                <a:cxn ang="T6">
                  <a:pos x="T0" y="T1"/>
                </a:cxn>
                <a:cxn ang="T7">
                  <a:pos x="T2" y="T3"/>
                </a:cxn>
                <a:cxn ang="T8">
                  <a:pos x="T4" y="T5"/>
                </a:cxn>
              </a:cxnLst>
              <a:rect l="0" t="0" r="r" b="b"/>
              <a:pathLst>
                <a:path w="725" h="242">
                  <a:moveTo>
                    <a:pt x="0" y="90"/>
                  </a:moveTo>
                  <a:cubicBezTo>
                    <a:pt x="143" y="166"/>
                    <a:pt x="287" y="242"/>
                    <a:pt x="408" y="227"/>
                  </a:cubicBezTo>
                  <a:cubicBezTo>
                    <a:pt x="529" y="212"/>
                    <a:pt x="672" y="45"/>
                    <a:pt x="725" y="0"/>
                  </a:cubicBezTo>
                </a:path>
              </a:pathLst>
            </a:custGeom>
            <a:noFill/>
            <a:ln w="25400">
              <a:solidFill>
                <a:srgbClr val="FF0000"/>
              </a:solidFill>
              <a:round/>
              <a:headEnd type="triangle" w="med" len="med"/>
              <a:tailEnd type="triangle" w="med" len="med"/>
            </a:ln>
            <a:effectLst/>
            <a:extLst>
              <a:ext uri="{909E8E84-426E-40DD-AFC4-6F175D3DCCD1}"/>
              <a:ext uri="{AF507438-7753-43E0-B8FC-AC1667EBCBE1}"/>
            </a:extLst>
          </p:spPr>
          <p:txBody>
            <a:bodyPr/>
            <a:lstStyle/>
            <a:p>
              <a:pPr fontAlgn="auto">
                <a:spcBef>
                  <a:spcPts val="0"/>
                </a:spcBef>
                <a:spcAft>
                  <a:spcPts val="0"/>
                </a:spcAft>
                <a:defRPr/>
              </a:pPr>
              <a:endParaRPr lang="ru-RU" sz="1350">
                <a:latin typeface="+mn-lt"/>
                <a:cs typeface="+mn-cs"/>
              </a:endParaRPr>
            </a:p>
          </p:txBody>
        </p:sp>
        <p:sp>
          <p:nvSpPr>
            <p:cNvPr id="26" name="Text Box 20">
              <a:extLst>
                <a:ext uri="{FF2B5EF4-FFF2-40B4-BE49-F238E27FC236}"/>
              </a:extLst>
            </p:cNvPr>
            <p:cNvSpPr txBox="1">
              <a:spLocks noChangeArrowheads="1"/>
            </p:cNvSpPr>
            <p:nvPr/>
          </p:nvSpPr>
          <p:spPr bwMode="auto">
            <a:xfrm>
              <a:off x="3497596" y="5084435"/>
              <a:ext cx="1036774" cy="290512"/>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ru-RU" altLang="ru-RU" sz="1350" dirty="0">
                  <a:solidFill>
                    <a:srgbClr val="FF0000"/>
                  </a:solidFill>
                </a:rPr>
                <a:t>Кручение</a:t>
              </a:r>
            </a:p>
          </p:txBody>
        </p:sp>
      </p:grpSp>
      <p:sp>
        <p:nvSpPr>
          <p:cNvPr id="35854" name="Номер слайда 37"/>
          <p:cNvSpPr>
            <a:spLocks noGrp="1"/>
          </p:cNvSpPr>
          <p:nvPr>
            <p:ph type="sldNum" sz="quarter" idx="12"/>
          </p:nvPr>
        </p:nvSpPr>
        <p:spPr bwMode="auto">
          <a:xfrm>
            <a:off x="8610600" y="6356350"/>
            <a:ext cx="2743200" cy="365125"/>
          </a:xfrm>
          <a:ln>
            <a:miter lim="800000"/>
            <a:headEnd/>
            <a:tailEnd/>
          </a:ln>
        </p:spPr>
        <p:txBody>
          <a:bodyPr vert="horz" lIns="91440" tIns="45720" rIns="91440" bIns="45720" numCol="1" anchor="ctr" anchorCtr="0" compatLnSpc="1">
            <a:prstTxWarp prst="textNoShape">
              <a:avLst/>
            </a:prstTxWarp>
          </a:bodyPr>
          <a:lstStyle/>
          <a:p>
            <a:pPr fontAlgn="base">
              <a:spcBef>
                <a:spcPct val="0"/>
              </a:spcBef>
              <a:spcAft>
                <a:spcPct val="0"/>
              </a:spcAft>
              <a:defRPr/>
            </a:pPr>
            <a:fld id="{03C584BD-AB4B-417B-A16D-6AB0C7984D94}" type="slidenum">
              <a:rPr lang="ru-RU" sz="1200" smtClean="0">
                <a:solidFill>
                  <a:srgbClr val="898989"/>
                </a:solidFill>
                <a:cs typeface="Arial" charset="0"/>
              </a:rPr>
              <a:pPr fontAlgn="base">
                <a:spcBef>
                  <a:spcPct val="0"/>
                </a:spcBef>
                <a:spcAft>
                  <a:spcPct val="0"/>
                </a:spcAft>
                <a:defRPr/>
              </a:pPr>
              <a:t>12</a:t>
            </a:fld>
            <a:endParaRPr lang="ru-RU" sz="1200" smtClean="0">
              <a:solidFill>
                <a:srgbClr val="898989"/>
              </a:solidFill>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2"/>
          <p:cNvPicPr>
            <a:picLocks noChangeAspect="1" noChangeArrowheads="1"/>
          </p:cNvPicPr>
          <p:nvPr/>
        </p:nvPicPr>
        <p:blipFill>
          <a:blip r:embed="rId2" cstate="print"/>
          <a:srcRect/>
          <a:stretch>
            <a:fillRect/>
          </a:stretch>
        </p:blipFill>
        <p:spPr bwMode="auto">
          <a:xfrm rot="-3582724">
            <a:off x="4922044" y="1527969"/>
            <a:ext cx="1782762" cy="1504950"/>
          </a:xfrm>
          <a:prstGeom prst="rect">
            <a:avLst/>
          </a:prstGeom>
          <a:noFill/>
          <a:ln w="9525">
            <a:noFill/>
            <a:miter lim="800000"/>
            <a:headEnd/>
            <a:tailEnd/>
          </a:ln>
        </p:spPr>
      </p:pic>
      <p:pic>
        <p:nvPicPr>
          <p:cNvPr id="36866" name="Picture 4"/>
          <p:cNvPicPr>
            <a:picLocks noChangeAspect="1" noChangeArrowheads="1"/>
          </p:cNvPicPr>
          <p:nvPr/>
        </p:nvPicPr>
        <p:blipFill>
          <a:blip r:embed="rId3" cstate="print"/>
          <a:srcRect/>
          <a:stretch>
            <a:fillRect/>
          </a:stretch>
        </p:blipFill>
        <p:spPr bwMode="auto">
          <a:xfrm>
            <a:off x="142875" y="1193800"/>
            <a:ext cx="3176588" cy="1889125"/>
          </a:xfrm>
          <a:prstGeom prst="rect">
            <a:avLst/>
          </a:prstGeom>
          <a:solidFill>
            <a:srgbClr val="FFFFFF"/>
          </a:solidFill>
          <a:ln w="9525">
            <a:noFill/>
            <a:miter lim="800000"/>
            <a:headEnd/>
            <a:tailEnd/>
          </a:ln>
        </p:spPr>
      </p:pic>
      <p:sp>
        <p:nvSpPr>
          <p:cNvPr id="36867" name="TextBox 5"/>
          <p:cNvSpPr txBox="1">
            <a:spLocks noChangeArrowheads="1"/>
          </p:cNvSpPr>
          <p:nvPr/>
        </p:nvSpPr>
        <p:spPr bwMode="auto">
          <a:xfrm>
            <a:off x="250825" y="3500438"/>
            <a:ext cx="5449888" cy="336550"/>
          </a:xfrm>
          <a:prstGeom prst="rect">
            <a:avLst/>
          </a:prstGeom>
          <a:noFill/>
          <a:ln w="9525">
            <a:noFill/>
            <a:miter lim="800000"/>
            <a:headEnd/>
            <a:tailEnd/>
          </a:ln>
        </p:spPr>
        <p:txBody>
          <a:bodyPr wrap="none">
            <a:spAutoFit/>
          </a:bodyPr>
          <a:lstStyle/>
          <a:p>
            <a:r>
              <a:rPr lang="ru-RU" sz="1600">
                <a:latin typeface="Times New Roman" pitchFamily="18" charset="0"/>
                <a:cs typeface="Times New Roman" pitchFamily="18" charset="0"/>
              </a:rPr>
              <a:t>Внешний вид СВМУ установки для испытаний на кручение</a:t>
            </a:r>
            <a:r>
              <a:rPr lang="ru-RU" sz="1400">
                <a:latin typeface="Times New Roman" pitchFamily="18" charset="0"/>
                <a:cs typeface="Times New Roman" pitchFamily="18" charset="0"/>
              </a:rPr>
              <a:t> </a:t>
            </a:r>
          </a:p>
        </p:txBody>
      </p:sp>
      <p:pic>
        <p:nvPicPr>
          <p:cNvPr id="36868" name="Picture 3"/>
          <p:cNvPicPr>
            <a:picLocks noChangeAspect="1" noChangeArrowheads="1"/>
          </p:cNvPicPr>
          <p:nvPr/>
        </p:nvPicPr>
        <p:blipFill>
          <a:blip r:embed="rId4" cstate="print"/>
          <a:srcRect/>
          <a:stretch>
            <a:fillRect/>
          </a:stretch>
        </p:blipFill>
        <p:spPr bwMode="auto">
          <a:xfrm>
            <a:off x="3571875" y="981075"/>
            <a:ext cx="1012825" cy="2241550"/>
          </a:xfrm>
          <a:prstGeom prst="rect">
            <a:avLst/>
          </a:prstGeom>
          <a:noFill/>
          <a:ln w="9525">
            <a:noFill/>
            <a:miter lim="800000"/>
            <a:headEnd/>
            <a:tailEnd/>
          </a:ln>
        </p:spPr>
      </p:pic>
      <p:grpSp>
        <p:nvGrpSpPr>
          <p:cNvPr id="36869" name="Группа 15"/>
          <p:cNvGrpSpPr>
            <a:grpSpLocks/>
          </p:cNvGrpSpPr>
          <p:nvPr/>
        </p:nvGrpSpPr>
        <p:grpSpPr bwMode="auto">
          <a:xfrm>
            <a:off x="7161213" y="1125538"/>
            <a:ext cx="1803400" cy="2179637"/>
            <a:chOff x="9183688" y="876227"/>
            <a:chExt cx="2644775" cy="3195636"/>
          </a:xfrm>
        </p:grpSpPr>
        <p:pic>
          <p:nvPicPr>
            <p:cNvPr id="36877" name="Picture 2"/>
            <p:cNvPicPr>
              <a:picLocks noChangeAspect="1" noChangeArrowheads="1"/>
            </p:cNvPicPr>
            <p:nvPr/>
          </p:nvPicPr>
          <p:blipFill>
            <a:blip r:embed="rId5" cstate="print"/>
            <a:srcRect/>
            <a:stretch>
              <a:fillRect/>
            </a:stretch>
          </p:blipFill>
          <p:spPr bwMode="auto">
            <a:xfrm>
              <a:off x="9183688" y="876227"/>
              <a:ext cx="2355850" cy="2547937"/>
            </a:xfrm>
            <a:prstGeom prst="rect">
              <a:avLst/>
            </a:prstGeom>
            <a:noFill/>
            <a:ln w="9525">
              <a:noFill/>
              <a:miter lim="800000"/>
              <a:headEnd/>
              <a:tailEnd/>
            </a:ln>
          </p:spPr>
        </p:pic>
        <p:pic>
          <p:nvPicPr>
            <p:cNvPr id="36878" name="Picture 8"/>
            <p:cNvPicPr>
              <a:picLocks noChangeAspect="1" noChangeArrowheads="1"/>
            </p:cNvPicPr>
            <p:nvPr/>
          </p:nvPicPr>
          <p:blipFill>
            <a:blip r:embed="rId6" cstate="print"/>
            <a:srcRect/>
            <a:stretch>
              <a:fillRect/>
            </a:stretch>
          </p:blipFill>
          <p:spPr bwMode="auto">
            <a:xfrm>
              <a:off x="10958513" y="3063801"/>
              <a:ext cx="869950" cy="1008062"/>
            </a:xfrm>
            <a:prstGeom prst="rect">
              <a:avLst/>
            </a:prstGeom>
            <a:noFill/>
            <a:ln w="9525">
              <a:noFill/>
              <a:miter lim="800000"/>
              <a:headEnd/>
              <a:tailEnd/>
            </a:ln>
          </p:spPr>
        </p:pic>
        <p:sp>
          <p:nvSpPr>
            <p:cNvPr id="11" name="Line 9">
              <a:extLst>
                <a:ext uri="{FF2B5EF4-FFF2-40B4-BE49-F238E27FC236}"/>
              </a:extLst>
            </p:cNvPr>
            <p:cNvSpPr>
              <a:spLocks noChangeShapeType="1"/>
            </p:cNvSpPr>
            <p:nvPr/>
          </p:nvSpPr>
          <p:spPr bwMode="auto">
            <a:xfrm flipH="1" flipV="1">
              <a:off x="10098649" y="2126086"/>
              <a:ext cx="868400" cy="940304"/>
            </a:xfrm>
            <a:prstGeom prst="line">
              <a:avLst/>
            </a:prstGeom>
            <a:noFill/>
            <a:ln w="9360" cap="sq">
              <a:solidFill>
                <a:srgbClr val="000000"/>
              </a:solidFill>
              <a:miter lim="800000"/>
              <a:headEnd/>
              <a:tailEnd type="triangle" w="med" len="med"/>
            </a:ln>
            <a:effectLst/>
            <a:extLst>
              <a:ext uri="{909E8E84-426E-40DD-AFC4-6F175D3DCCD1}"/>
              <a:ext uri="{AF507438-7753-43E0-B8FC-AC1667EBCBE1}"/>
            </a:extLst>
          </p:spPr>
          <p:txBody>
            <a:bodyPr/>
            <a:lstStyle/>
            <a:p>
              <a:pPr fontAlgn="auto">
                <a:spcBef>
                  <a:spcPts val="0"/>
                </a:spcBef>
                <a:spcAft>
                  <a:spcPts val="0"/>
                </a:spcAft>
                <a:defRPr/>
              </a:pPr>
              <a:endParaRPr lang="ru-RU" sz="1350">
                <a:latin typeface="+mn-lt"/>
                <a:cs typeface="+mn-cs"/>
              </a:endParaRPr>
            </a:p>
          </p:txBody>
        </p:sp>
      </p:grpSp>
      <p:sp>
        <p:nvSpPr>
          <p:cNvPr id="36870" name="TextBox 16"/>
          <p:cNvSpPr txBox="1">
            <a:spLocks noChangeArrowheads="1"/>
          </p:cNvSpPr>
          <p:nvPr/>
        </p:nvSpPr>
        <p:spPr bwMode="auto">
          <a:xfrm>
            <a:off x="4932363" y="549275"/>
            <a:ext cx="1854200" cy="228600"/>
          </a:xfrm>
          <a:prstGeom prst="rect">
            <a:avLst/>
          </a:prstGeom>
          <a:noFill/>
          <a:ln w="9525">
            <a:noFill/>
            <a:miter lim="800000"/>
            <a:headEnd/>
            <a:tailEnd/>
          </a:ln>
        </p:spPr>
        <p:txBody>
          <a:bodyPr wrap="none">
            <a:spAutoFit/>
          </a:bodyPr>
          <a:lstStyle/>
          <a:p>
            <a:r>
              <a:rPr lang="ru-RU" sz="900">
                <a:latin typeface="Calibri" pitchFamily="34" charset="0"/>
              </a:rPr>
              <a:t>Пьезоэлектрический конвертер</a:t>
            </a:r>
          </a:p>
        </p:txBody>
      </p:sp>
      <p:sp>
        <p:nvSpPr>
          <p:cNvPr id="36871" name="TextBox 17"/>
          <p:cNvSpPr txBox="1">
            <a:spLocks noChangeArrowheads="1"/>
          </p:cNvSpPr>
          <p:nvPr/>
        </p:nvSpPr>
        <p:spPr bwMode="auto">
          <a:xfrm>
            <a:off x="7019925" y="549275"/>
            <a:ext cx="1816100" cy="228600"/>
          </a:xfrm>
          <a:prstGeom prst="rect">
            <a:avLst/>
          </a:prstGeom>
          <a:noFill/>
          <a:ln w="9525">
            <a:noFill/>
            <a:miter lim="800000"/>
            <a:headEnd/>
            <a:tailEnd/>
          </a:ln>
        </p:spPr>
        <p:txBody>
          <a:bodyPr wrap="none">
            <a:spAutoFit/>
          </a:bodyPr>
          <a:lstStyle/>
          <a:p>
            <a:r>
              <a:rPr lang="ru-RU" sz="900">
                <a:latin typeface="Calibri" pitchFamily="34" charset="0"/>
              </a:rPr>
              <a:t>Образец для СВМУ испытаний</a:t>
            </a:r>
          </a:p>
        </p:txBody>
      </p:sp>
      <p:sp>
        <p:nvSpPr>
          <p:cNvPr id="36872" name="TextBox 18"/>
          <p:cNvSpPr txBox="1">
            <a:spLocks noChangeArrowheads="1"/>
          </p:cNvSpPr>
          <p:nvPr/>
        </p:nvSpPr>
        <p:spPr bwMode="auto">
          <a:xfrm>
            <a:off x="6877050" y="3500438"/>
            <a:ext cx="2016125" cy="274637"/>
          </a:xfrm>
          <a:prstGeom prst="rect">
            <a:avLst/>
          </a:prstGeom>
          <a:noFill/>
          <a:ln w="9525">
            <a:noFill/>
            <a:miter lim="800000"/>
            <a:headEnd/>
            <a:tailEnd/>
          </a:ln>
        </p:spPr>
        <p:txBody>
          <a:bodyPr wrap="none">
            <a:spAutoFit/>
          </a:bodyPr>
          <a:lstStyle/>
          <a:p>
            <a:r>
              <a:rPr lang="ru-RU" sz="1200">
                <a:latin typeface="Calibri" pitchFamily="34" charset="0"/>
              </a:rPr>
              <a:t>Тензометрический датчик</a:t>
            </a:r>
          </a:p>
        </p:txBody>
      </p:sp>
      <p:sp>
        <p:nvSpPr>
          <p:cNvPr id="23" name="TextBox 22">
            <a:extLst>
              <a:ext uri="{FF2B5EF4-FFF2-40B4-BE49-F238E27FC236}"/>
            </a:extLst>
          </p:cNvPr>
          <p:cNvSpPr txBox="1"/>
          <p:nvPr/>
        </p:nvSpPr>
        <p:spPr>
          <a:xfrm>
            <a:off x="1979613" y="3933825"/>
            <a:ext cx="5113337" cy="1187450"/>
          </a:xfrm>
          <a:prstGeom prst="rect">
            <a:avLst/>
          </a:prstGeom>
          <a:noFill/>
        </p:spPr>
        <p:txBody>
          <a:bodyPr>
            <a:spAutoFit/>
          </a:bodyPr>
          <a:lstStyle/>
          <a:p>
            <a:pPr marL="342900" indent="-342900" algn="just"/>
            <a:r>
              <a:rPr lang="ru-RU" sz="1200">
                <a:latin typeface="Times New Roman" pitchFamily="18" charset="0"/>
                <a:cs typeface="Times New Roman" pitchFamily="18" charset="0"/>
              </a:rPr>
              <a:t>Условия проведения СВМУ испытаний</a:t>
            </a:r>
          </a:p>
          <a:p>
            <a:pPr marL="342900" indent="-342900" algn="just"/>
            <a:r>
              <a:rPr lang="ru-RU" sz="1200">
                <a:latin typeface="Calibri" pitchFamily="34" charset="0"/>
              </a:rPr>
              <a:t>Комнатная температура Т</a:t>
            </a:r>
            <a:r>
              <a:rPr lang="en-US" sz="1200">
                <a:latin typeface="Calibri" pitchFamily="34" charset="0"/>
              </a:rPr>
              <a:t> ~ 20</a:t>
            </a:r>
            <a:r>
              <a:rPr lang="ru-RU" sz="1200">
                <a:latin typeface="Calibri" pitchFamily="34" charset="0"/>
              </a:rPr>
              <a:t> </a:t>
            </a:r>
            <a:r>
              <a:rPr lang="en-US" sz="1200">
                <a:latin typeface="Calibri" pitchFamily="34" charset="0"/>
              </a:rPr>
              <a:t> ̊C    </a:t>
            </a:r>
            <a:endParaRPr lang="ru-RU" sz="1200"/>
          </a:p>
          <a:p>
            <a:pPr marL="342900" indent="-342900" algn="just"/>
            <a:r>
              <a:rPr lang="ru-RU" sz="1200">
                <a:latin typeface="Calibri" pitchFamily="34" charset="0"/>
              </a:rPr>
              <a:t>Охлаждение сухим воздухом</a:t>
            </a:r>
            <a:r>
              <a:rPr lang="en-US" sz="1200">
                <a:latin typeface="Calibri" pitchFamily="34" charset="0"/>
              </a:rPr>
              <a:t>   </a:t>
            </a:r>
            <a:endParaRPr lang="ru-RU" sz="1200"/>
          </a:p>
          <a:p>
            <a:pPr marL="342900" indent="-342900" algn="just"/>
            <a:r>
              <a:rPr lang="ru-RU" sz="1200">
                <a:latin typeface="Calibri" pitchFamily="34" charset="0"/>
              </a:rPr>
              <a:t>Симметричный цикл нагружения</a:t>
            </a:r>
            <a:r>
              <a:rPr lang="en-US" sz="1200">
                <a:latin typeface="Calibri" pitchFamily="34" charset="0"/>
              </a:rPr>
              <a:t>   </a:t>
            </a:r>
            <a:endParaRPr lang="ru-RU" sz="1200"/>
          </a:p>
          <a:p>
            <a:pPr marL="342900" indent="-342900" algn="just"/>
            <a:r>
              <a:rPr lang="ru-RU" sz="1200">
                <a:latin typeface="Calibri" pitchFamily="34" charset="0"/>
              </a:rPr>
              <a:t>База испытаний </a:t>
            </a:r>
            <a:r>
              <a:rPr lang="en-US" sz="1200">
                <a:latin typeface="Calibri" pitchFamily="34" charset="0"/>
              </a:rPr>
              <a:t>N ~ 10^9 </a:t>
            </a:r>
            <a:r>
              <a:rPr lang="ru-RU" sz="1200">
                <a:latin typeface="Calibri" pitchFamily="34" charset="0"/>
              </a:rPr>
              <a:t>циклов</a:t>
            </a:r>
            <a:r>
              <a:rPr lang="en-US" sz="1200">
                <a:latin typeface="Calibri" pitchFamily="34" charset="0"/>
              </a:rPr>
              <a:t>  </a:t>
            </a:r>
            <a:endParaRPr lang="ru-RU" sz="1200"/>
          </a:p>
          <a:p>
            <a:pPr marL="342900" indent="-342900" algn="just"/>
            <a:r>
              <a:rPr lang="ru-RU" sz="1200">
                <a:latin typeface="Calibri" pitchFamily="34" charset="0"/>
              </a:rPr>
              <a:t>Условие остановки – падение частоты</a:t>
            </a:r>
          </a:p>
        </p:txBody>
      </p:sp>
      <p:sp>
        <p:nvSpPr>
          <p:cNvPr id="36874" name="Номер слайда 23"/>
          <p:cNvSpPr>
            <a:spLocks noGrp="1"/>
          </p:cNvSpPr>
          <p:nvPr>
            <p:ph type="sldNum" sz="quarter" idx="12"/>
          </p:nvPr>
        </p:nvSpPr>
        <p:spPr bwMode="auto">
          <a:xfrm>
            <a:off x="8610600" y="6356350"/>
            <a:ext cx="2743200" cy="365125"/>
          </a:xfrm>
          <a:ln>
            <a:miter lim="800000"/>
            <a:headEnd/>
            <a:tailEnd/>
          </a:ln>
        </p:spPr>
        <p:txBody>
          <a:bodyPr vert="horz" lIns="91440" tIns="45720" rIns="91440" bIns="45720" numCol="1" anchor="ctr" anchorCtr="0" compatLnSpc="1">
            <a:prstTxWarp prst="textNoShape">
              <a:avLst/>
            </a:prstTxWarp>
          </a:bodyPr>
          <a:lstStyle/>
          <a:p>
            <a:pPr fontAlgn="base">
              <a:spcBef>
                <a:spcPct val="0"/>
              </a:spcBef>
              <a:spcAft>
                <a:spcPct val="0"/>
              </a:spcAft>
              <a:defRPr/>
            </a:pPr>
            <a:fld id="{8E36DD56-99A4-45D1-8F5D-8699FEBDE771}" type="slidenum">
              <a:rPr lang="ru-RU" sz="1200" smtClean="0">
                <a:solidFill>
                  <a:srgbClr val="898989"/>
                </a:solidFill>
                <a:cs typeface="Arial" charset="0"/>
              </a:rPr>
              <a:pPr fontAlgn="base">
                <a:spcBef>
                  <a:spcPct val="0"/>
                </a:spcBef>
                <a:spcAft>
                  <a:spcPct val="0"/>
                </a:spcAft>
                <a:defRPr/>
              </a:pPr>
              <a:t>13</a:t>
            </a:fld>
            <a:endParaRPr lang="ru-RU" sz="1200" smtClean="0">
              <a:solidFill>
                <a:srgbClr val="898989"/>
              </a:solidFill>
              <a:cs typeface="Arial" charset="0"/>
            </a:endParaRPr>
          </a:p>
        </p:txBody>
      </p:sp>
      <p:sp>
        <p:nvSpPr>
          <p:cNvPr id="36875" name="TextBox 24"/>
          <p:cNvSpPr txBox="1">
            <a:spLocks noChangeArrowheads="1"/>
          </p:cNvSpPr>
          <p:nvPr/>
        </p:nvSpPr>
        <p:spPr bwMode="auto">
          <a:xfrm>
            <a:off x="0" y="0"/>
            <a:ext cx="8902700" cy="457200"/>
          </a:xfrm>
          <a:prstGeom prst="rect">
            <a:avLst/>
          </a:prstGeom>
          <a:noFill/>
          <a:ln w="9525">
            <a:noFill/>
            <a:miter lim="800000"/>
            <a:headEnd/>
            <a:tailEnd/>
          </a:ln>
        </p:spPr>
        <p:txBody>
          <a:bodyPr wrap="none">
            <a:spAutoFit/>
          </a:bodyPr>
          <a:lstStyle/>
          <a:p>
            <a:r>
              <a:rPr lang="ru-RU" sz="2400" b="1">
                <a:latin typeface="Times New Roman" pitchFamily="18" charset="0"/>
                <a:cs typeface="Times New Roman" pitchFamily="18" charset="0"/>
              </a:rPr>
              <a:t>Экспериментальные методы  СВМУ испытаний при кручении</a:t>
            </a:r>
          </a:p>
        </p:txBody>
      </p:sp>
      <p:sp>
        <p:nvSpPr>
          <p:cNvPr id="18433" name="Rectangle 1"/>
          <p:cNvSpPr>
            <a:spLocks noChangeArrowheads="1"/>
          </p:cNvSpPr>
          <p:nvPr/>
        </p:nvSpPr>
        <p:spPr bwMode="auto">
          <a:xfrm>
            <a:off x="179388" y="5270500"/>
            <a:ext cx="8715375" cy="1314450"/>
          </a:xfrm>
          <a:prstGeom prst="rect">
            <a:avLst/>
          </a:prstGeom>
          <a:noFill/>
          <a:ln w="9525">
            <a:noFill/>
            <a:miter lim="800000"/>
            <a:headEnd/>
            <a:tailEnd/>
          </a:ln>
          <a:effectLst/>
        </p:spPr>
        <p:txBody>
          <a:bodyPr anchor="ctr">
            <a:spAutoFit/>
          </a:bodyPr>
          <a:lstStyle/>
          <a:p>
            <a:pPr marL="228600" indent="-228600"/>
            <a:r>
              <a:rPr lang="en-US" sz="1600" i="1">
                <a:latin typeface="Times New Roman" pitchFamily="18" charset="0"/>
                <a:cs typeface="Times New Roman" pitchFamily="18" charset="0"/>
              </a:rPr>
              <a:t>1. </a:t>
            </a:r>
            <a:r>
              <a:rPr lang="ru-RU" sz="1600" i="1">
                <a:latin typeface="Times New Roman" pitchFamily="18" charset="0"/>
                <a:cs typeface="Times New Roman" pitchFamily="18" charset="0"/>
              </a:rPr>
              <a:t> </a:t>
            </a:r>
            <a:r>
              <a:rPr lang="en-US" sz="1600" i="1">
                <a:latin typeface="Times New Roman" pitchFamily="18" charset="0"/>
                <a:cs typeface="Times New Roman" pitchFamily="18" charset="0"/>
              </a:rPr>
              <a:t>Nikitin</a:t>
            </a:r>
            <a:r>
              <a:rPr lang="ru-RU" sz="1600" i="1">
                <a:latin typeface="Times New Roman" pitchFamily="18" charset="0"/>
                <a:cs typeface="Times New Roman" pitchFamily="18" charset="0"/>
              </a:rPr>
              <a:t> </a:t>
            </a:r>
            <a:r>
              <a:rPr lang="en-US" sz="1600" i="1">
                <a:latin typeface="Times New Roman" pitchFamily="18" charset="0"/>
                <a:cs typeface="Times New Roman" pitchFamily="18" charset="0"/>
              </a:rPr>
              <a:t>A., Palin-Luc T., Shanyavskiy A. Crack initiation in VHCF regime on forged titanium alloy under tensile</a:t>
            </a:r>
            <a:r>
              <a:rPr lang="ru-RU" sz="1600" i="1">
                <a:latin typeface="Times New Roman" pitchFamily="18" charset="0"/>
                <a:cs typeface="Times New Roman" pitchFamily="18" charset="0"/>
              </a:rPr>
              <a:t> </a:t>
            </a:r>
            <a:r>
              <a:rPr lang="en-US" sz="1600" i="1">
                <a:latin typeface="Times New Roman" pitchFamily="18" charset="0"/>
                <a:cs typeface="Times New Roman" pitchFamily="18" charset="0"/>
              </a:rPr>
              <a:t>and torsion loading modes</a:t>
            </a:r>
            <a:r>
              <a:rPr lang="ru-RU" sz="1600" i="1">
                <a:latin typeface="Times New Roman" pitchFamily="18" charset="0"/>
                <a:cs typeface="Times New Roman" pitchFamily="18" charset="0"/>
              </a:rPr>
              <a:t> </a:t>
            </a:r>
            <a:r>
              <a:rPr lang="en-US" sz="1600" i="1">
                <a:latin typeface="Times New Roman" pitchFamily="18" charset="0"/>
                <a:cs typeface="Times New Roman" pitchFamily="18" charset="0"/>
              </a:rPr>
              <a:t>// International Journal of Fatigue. 2016</a:t>
            </a:r>
            <a:r>
              <a:rPr lang="ru-RU" sz="1600" i="1">
                <a:latin typeface="Times New Roman" pitchFamily="18" charset="0"/>
                <a:cs typeface="Times New Roman" pitchFamily="18" charset="0"/>
              </a:rPr>
              <a:t>.</a:t>
            </a:r>
          </a:p>
          <a:p>
            <a:pPr marL="228600" indent="-228600" algn="just" eaLnBrk="0" hangingPunct="0"/>
            <a:r>
              <a:rPr lang="en-US" sz="1600" i="1">
                <a:latin typeface="Times New Roman" pitchFamily="18" charset="0"/>
                <a:cs typeface="Times New Roman" pitchFamily="18" charset="0"/>
              </a:rPr>
              <a:t>2. Nikitin A., Palin-Luc T., Shanyavskiy A., Bathias C. Comparison of crack paths in a forged and extruded</a:t>
            </a:r>
            <a:r>
              <a:rPr lang="ru-RU" sz="1600" i="1">
                <a:latin typeface="Times New Roman" pitchFamily="18" charset="0"/>
                <a:cs typeface="Times New Roman" pitchFamily="18" charset="0"/>
              </a:rPr>
              <a:t> </a:t>
            </a:r>
            <a:r>
              <a:rPr lang="en-US" sz="1600" i="1">
                <a:latin typeface="Times New Roman" pitchFamily="18" charset="0"/>
                <a:cs typeface="Times New Roman" pitchFamily="18" charset="0"/>
              </a:rPr>
              <a:t>aeronautical titanium alloy loaded in torsion</a:t>
            </a:r>
            <a:r>
              <a:rPr lang="ru-RU" sz="1600" i="1">
                <a:latin typeface="Times New Roman" pitchFamily="18" charset="0"/>
                <a:cs typeface="Times New Roman" pitchFamily="18" charset="0"/>
              </a:rPr>
              <a:t> </a:t>
            </a:r>
            <a:r>
              <a:rPr lang="en-US" sz="1600" i="1">
                <a:latin typeface="Times New Roman" pitchFamily="18" charset="0"/>
                <a:cs typeface="Times New Roman" pitchFamily="18" charset="0"/>
              </a:rPr>
              <a:t> in the gigacycle fatigue regime//Engineering Fracture Mechanics. 2016</a:t>
            </a:r>
            <a:r>
              <a:rPr lang="ru-RU" sz="1400" i="1">
                <a:latin typeface="Times New Roman" pitchFamily="18" charset="0"/>
                <a:cs typeface="Times New Roman" pitchFamily="18" charset="0"/>
              </a:rPr>
              <a:t>.</a:t>
            </a:r>
            <a:endParaRPr lang="en-US" sz="1400" i="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3"/>
          <p:cNvSpPr txBox="1">
            <a:spLocks noChangeArrowheads="1"/>
          </p:cNvSpPr>
          <p:nvPr/>
        </p:nvSpPr>
        <p:spPr bwMode="auto">
          <a:xfrm>
            <a:off x="1331913" y="333375"/>
            <a:ext cx="7262812" cy="519113"/>
          </a:xfrm>
          <a:prstGeom prst="rect">
            <a:avLst/>
          </a:prstGeom>
          <a:noFill/>
          <a:ln w="9525">
            <a:noFill/>
            <a:miter lim="800000"/>
            <a:headEnd/>
            <a:tailEnd/>
          </a:ln>
        </p:spPr>
        <p:txBody>
          <a:bodyPr wrap="none">
            <a:spAutoFit/>
          </a:bodyPr>
          <a:lstStyle/>
          <a:p>
            <a:r>
              <a:rPr lang="ru-RU" sz="2800" b="1">
                <a:latin typeface="Times New Roman" pitchFamily="18" charset="0"/>
                <a:cs typeface="Times New Roman" pitchFamily="18" charset="0"/>
              </a:rPr>
              <a:t>Результаты СВМУ испытаний на кручении</a:t>
            </a:r>
          </a:p>
        </p:txBody>
      </p:sp>
      <p:sp>
        <p:nvSpPr>
          <p:cNvPr id="37890" name="Номер слайда 4"/>
          <p:cNvSpPr>
            <a:spLocks noGrp="1"/>
          </p:cNvSpPr>
          <p:nvPr>
            <p:ph type="sldNum" sz="quarter" idx="12"/>
          </p:nvPr>
        </p:nvSpPr>
        <p:spPr bwMode="auto">
          <a:xfrm>
            <a:off x="8610600" y="6356350"/>
            <a:ext cx="2743200" cy="365125"/>
          </a:xfrm>
          <a:ln>
            <a:miter lim="800000"/>
            <a:headEnd/>
            <a:tailEnd/>
          </a:ln>
        </p:spPr>
        <p:txBody>
          <a:bodyPr vert="horz" lIns="91440" tIns="45720" rIns="91440" bIns="45720" numCol="1" anchor="ctr" anchorCtr="0" compatLnSpc="1">
            <a:prstTxWarp prst="textNoShape">
              <a:avLst/>
            </a:prstTxWarp>
          </a:bodyPr>
          <a:lstStyle/>
          <a:p>
            <a:pPr fontAlgn="base">
              <a:spcBef>
                <a:spcPct val="0"/>
              </a:spcBef>
              <a:spcAft>
                <a:spcPct val="0"/>
              </a:spcAft>
              <a:defRPr/>
            </a:pPr>
            <a:fld id="{13A171CD-81B7-494B-9B46-19F8AE6C04E9}" type="slidenum">
              <a:rPr lang="ru-RU" sz="1200" smtClean="0">
                <a:solidFill>
                  <a:srgbClr val="898989"/>
                </a:solidFill>
                <a:cs typeface="Arial" charset="0"/>
              </a:rPr>
              <a:pPr fontAlgn="base">
                <a:spcBef>
                  <a:spcPct val="0"/>
                </a:spcBef>
                <a:spcAft>
                  <a:spcPct val="0"/>
                </a:spcAft>
                <a:defRPr/>
              </a:pPr>
              <a:t>14</a:t>
            </a:fld>
            <a:endParaRPr lang="ru-RU" sz="1200" smtClean="0">
              <a:solidFill>
                <a:srgbClr val="898989"/>
              </a:solidFill>
              <a:cs typeface="Arial" charset="0"/>
            </a:endParaRPr>
          </a:p>
        </p:txBody>
      </p:sp>
      <p:pic>
        <p:nvPicPr>
          <p:cNvPr id="37891" name="Picture 1"/>
          <p:cNvPicPr>
            <a:picLocks noChangeAspect="1" noChangeArrowheads="1"/>
          </p:cNvPicPr>
          <p:nvPr/>
        </p:nvPicPr>
        <p:blipFill>
          <a:blip r:embed="rId2" cstate="print"/>
          <a:srcRect/>
          <a:stretch>
            <a:fillRect/>
          </a:stretch>
        </p:blipFill>
        <p:spPr bwMode="auto">
          <a:xfrm>
            <a:off x="550863" y="1895475"/>
            <a:ext cx="3687762" cy="3067050"/>
          </a:xfrm>
          <a:prstGeom prst="rect">
            <a:avLst/>
          </a:prstGeom>
          <a:noFill/>
          <a:ln w="9525">
            <a:noFill/>
            <a:miter lim="800000"/>
            <a:headEnd/>
            <a:tailEnd/>
          </a:ln>
        </p:spPr>
      </p:pic>
      <p:pic>
        <p:nvPicPr>
          <p:cNvPr id="37892" name="Picture 8"/>
          <p:cNvPicPr>
            <a:picLocks noChangeAspect="1" noChangeArrowheads="1"/>
          </p:cNvPicPr>
          <p:nvPr/>
        </p:nvPicPr>
        <p:blipFill>
          <a:blip r:embed="rId3" cstate="print"/>
          <a:srcRect/>
          <a:stretch>
            <a:fillRect/>
          </a:stretch>
        </p:blipFill>
        <p:spPr bwMode="auto">
          <a:xfrm>
            <a:off x="4905375" y="1908175"/>
            <a:ext cx="3687763" cy="3054350"/>
          </a:xfrm>
          <a:prstGeom prst="rect">
            <a:avLst/>
          </a:prstGeom>
          <a:noFill/>
          <a:ln w="9525">
            <a:noFill/>
            <a:miter lim="800000"/>
            <a:headEnd/>
            <a:tailEnd/>
          </a:ln>
        </p:spPr>
      </p:pic>
      <p:sp>
        <p:nvSpPr>
          <p:cNvPr id="37893" name="TextBox 7"/>
          <p:cNvSpPr txBox="1">
            <a:spLocks noChangeArrowheads="1"/>
          </p:cNvSpPr>
          <p:nvPr/>
        </p:nvSpPr>
        <p:spPr bwMode="auto">
          <a:xfrm>
            <a:off x="931863" y="1052513"/>
            <a:ext cx="3222625" cy="304800"/>
          </a:xfrm>
          <a:prstGeom prst="rect">
            <a:avLst/>
          </a:prstGeom>
          <a:noFill/>
          <a:ln w="9525">
            <a:noFill/>
            <a:miter lim="800000"/>
            <a:headEnd/>
            <a:tailEnd/>
          </a:ln>
        </p:spPr>
        <p:txBody>
          <a:bodyPr wrap="none">
            <a:spAutoFit/>
          </a:bodyPr>
          <a:lstStyle/>
          <a:p>
            <a:r>
              <a:rPr lang="ru-RU" sz="1400">
                <a:latin typeface="Times New Roman" pitchFamily="18" charset="0"/>
                <a:cs typeface="Times New Roman" pitchFamily="18" charset="0"/>
              </a:rPr>
              <a:t>Штампованный титановый сплав ВТ3-1</a:t>
            </a:r>
          </a:p>
        </p:txBody>
      </p:sp>
      <p:sp>
        <p:nvSpPr>
          <p:cNvPr id="37894" name="TextBox 8"/>
          <p:cNvSpPr txBox="1">
            <a:spLocks noChangeArrowheads="1"/>
          </p:cNvSpPr>
          <p:nvPr/>
        </p:nvSpPr>
        <p:spPr bwMode="auto">
          <a:xfrm>
            <a:off x="5003800" y="1052513"/>
            <a:ext cx="3490913" cy="304800"/>
          </a:xfrm>
          <a:prstGeom prst="rect">
            <a:avLst/>
          </a:prstGeom>
          <a:noFill/>
          <a:ln w="9525">
            <a:noFill/>
            <a:miter lim="800000"/>
            <a:headEnd/>
            <a:tailEnd/>
          </a:ln>
        </p:spPr>
        <p:txBody>
          <a:bodyPr wrap="none">
            <a:spAutoFit/>
          </a:bodyPr>
          <a:lstStyle/>
          <a:p>
            <a:r>
              <a:rPr lang="ru-RU" sz="1400">
                <a:latin typeface="Times New Roman" pitchFamily="18" charset="0"/>
                <a:cs typeface="Times New Roman" pitchFamily="18" charset="0"/>
              </a:rPr>
              <a:t>Экструдированный титановый сплав ВТ3-1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p:cNvSpPr txBox="1">
            <a:spLocks noChangeArrowheads="1"/>
          </p:cNvSpPr>
          <p:nvPr/>
        </p:nvSpPr>
        <p:spPr bwMode="auto">
          <a:xfrm>
            <a:off x="1214438" y="428625"/>
            <a:ext cx="6391275" cy="457200"/>
          </a:xfrm>
          <a:prstGeom prst="rect">
            <a:avLst/>
          </a:prstGeom>
          <a:noFill/>
          <a:ln w="9525">
            <a:noFill/>
            <a:miter lim="800000"/>
            <a:headEnd/>
            <a:tailEnd/>
          </a:ln>
        </p:spPr>
        <p:txBody>
          <a:bodyPr>
            <a:spAutoFit/>
          </a:bodyPr>
          <a:lstStyle/>
          <a:p>
            <a:pPr algn="ctr"/>
            <a:r>
              <a:rPr lang="ru-RU" sz="2400" b="1">
                <a:latin typeface="Times New Roman" pitchFamily="18" charset="0"/>
                <a:cs typeface="Times New Roman" pitchFamily="18" charset="0"/>
              </a:rPr>
              <a:t>Развитие СВМУ трещины при кручении</a:t>
            </a:r>
          </a:p>
        </p:txBody>
      </p:sp>
      <p:sp>
        <p:nvSpPr>
          <p:cNvPr id="38914" name="Номер слайда 4"/>
          <p:cNvSpPr>
            <a:spLocks noGrp="1"/>
          </p:cNvSpPr>
          <p:nvPr>
            <p:ph type="sldNum" sz="quarter" idx="12"/>
          </p:nvPr>
        </p:nvSpPr>
        <p:spPr bwMode="auto">
          <a:xfrm>
            <a:off x="8610600" y="6356350"/>
            <a:ext cx="2743200" cy="365125"/>
          </a:xfrm>
          <a:ln>
            <a:miter lim="800000"/>
            <a:headEnd/>
            <a:tailEnd/>
          </a:ln>
        </p:spPr>
        <p:txBody>
          <a:bodyPr vert="horz" lIns="91440" tIns="45720" rIns="91440" bIns="45720" numCol="1" anchor="ctr" anchorCtr="0" compatLnSpc="1">
            <a:prstTxWarp prst="textNoShape">
              <a:avLst/>
            </a:prstTxWarp>
          </a:bodyPr>
          <a:lstStyle/>
          <a:p>
            <a:pPr fontAlgn="base">
              <a:spcBef>
                <a:spcPct val="0"/>
              </a:spcBef>
              <a:spcAft>
                <a:spcPct val="0"/>
              </a:spcAft>
              <a:defRPr/>
            </a:pPr>
            <a:fld id="{31DE0D99-7F9A-4339-8CF3-2DE6CD7F8648}" type="slidenum">
              <a:rPr lang="ru-RU" sz="1200" smtClean="0">
                <a:solidFill>
                  <a:srgbClr val="898989"/>
                </a:solidFill>
                <a:cs typeface="Arial" charset="0"/>
              </a:rPr>
              <a:pPr fontAlgn="base">
                <a:spcBef>
                  <a:spcPct val="0"/>
                </a:spcBef>
                <a:spcAft>
                  <a:spcPct val="0"/>
                </a:spcAft>
                <a:defRPr/>
              </a:pPr>
              <a:t>15</a:t>
            </a:fld>
            <a:endParaRPr lang="ru-RU" sz="1200" smtClean="0">
              <a:solidFill>
                <a:srgbClr val="898989"/>
              </a:solidFill>
              <a:cs typeface="Arial" charset="0"/>
            </a:endParaRPr>
          </a:p>
        </p:txBody>
      </p:sp>
      <p:pic>
        <p:nvPicPr>
          <p:cNvPr id="38915" name="Picture 1"/>
          <p:cNvPicPr>
            <a:picLocks noChangeAspect="1" noChangeArrowheads="1"/>
          </p:cNvPicPr>
          <p:nvPr/>
        </p:nvPicPr>
        <p:blipFill>
          <a:blip r:embed="rId2" cstate="print"/>
          <a:srcRect/>
          <a:stretch>
            <a:fillRect/>
          </a:stretch>
        </p:blipFill>
        <p:spPr bwMode="auto">
          <a:xfrm>
            <a:off x="1238250" y="2114550"/>
            <a:ext cx="2314575" cy="3486150"/>
          </a:xfrm>
          <a:prstGeom prst="rect">
            <a:avLst/>
          </a:prstGeom>
          <a:noFill/>
          <a:ln w="9525">
            <a:noFill/>
            <a:miter lim="800000"/>
            <a:headEnd/>
            <a:tailEnd/>
          </a:ln>
        </p:spPr>
      </p:pic>
      <p:pic>
        <p:nvPicPr>
          <p:cNvPr id="38916" name="Picture 4"/>
          <p:cNvPicPr>
            <a:picLocks noChangeAspect="1" noChangeArrowheads="1"/>
          </p:cNvPicPr>
          <p:nvPr/>
        </p:nvPicPr>
        <p:blipFill>
          <a:blip r:embed="rId3" cstate="print"/>
          <a:srcRect/>
          <a:stretch>
            <a:fillRect/>
          </a:stretch>
        </p:blipFill>
        <p:spPr bwMode="auto">
          <a:xfrm>
            <a:off x="5424488" y="2114550"/>
            <a:ext cx="2295525" cy="3509963"/>
          </a:xfrm>
          <a:prstGeom prst="rect">
            <a:avLst/>
          </a:prstGeom>
          <a:noFill/>
          <a:ln w="9525">
            <a:noFill/>
            <a:miter lim="800000"/>
            <a:headEnd/>
            <a:tailEnd/>
          </a:ln>
        </p:spPr>
      </p:pic>
      <p:pic>
        <p:nvPicPr>
          <p:cNvPr id="38917" name="Picture 7"/>
          <p:cNvPicPr>
            <a:picLocks noChangeAspect="1" noChangeArrowheads="1"/>
          </p:cNvPicPr>
          <p:nvPr/>
        </p:nvPicPr>
        <p:blipFill>
          <a:blip r:embed="rId4" cstate="print"/>
          <a:srcRect/>
          <a:stretch>
            <a:fillRect/>
          </a:stretch>
        </p:blipFill>
        <p:spPr bwMode="auto">
          <a:xfrm>
            <a:off x="3798888" y="2114550"/>
            <a:ext cx="1362075" cy="1674813"/>
          </a:xfrm>
          <a:prstGeom prst="rect">
            <a:avLst/>
          </a:prstGeom>
          <a:noFill/>
          <a:ln w="9525">
            <a:noFill/>
            <a:miter lim="800000"/>
            <a:headEnd/>
            <a:tailEnd/>
          </a:ln>
        </p:spPr>
      </p:pic>
      <p:sp>
        <p:nvSpPr>
          <p:cNvPr id="9" name="Rectangle 8">
            <a:extLst>
              <a:ext uri="{FF2B5EF4-FFF2-40B4-BE49-F238E27FC236}"/>
            </a:extLst>
          </p:cNvPr>
          <p:cNvSpPr>
            <a:spLocks noChangeArrowheads="1"/>
          </p:cNvSpPr>
          <p:nvPr/>
        </p:nvSpPr>
        <p:spPr bwMode="auto">
          <a:xfrm>
            <a:off x="3776663" y="2060575"/>
            <a:ext cx="1404937" cy="1728788"/>
          </a:xfrm>
          <a:prstGeom prst="rect">
            <a:avLst/>
          </a:prstGeom>
          <a:noFill/>
          <a:ln w="25560" cap="sq">
            <a:solidFill>
              <a:srgbClr val="FFFF00"/>
            </a:solidFill>
            <a:miter lim="800000"/>
            <a:headEnd/>
            <a:tailEnd/>
          </a:ln>
          <a:effectLst/>
          <a:extLst>
            <a:ext uri="{909E8E84-426E-40DD-AFC4-6F175D3DCCD1}"/>
            <a:ext uri="{AF507438-7753-43E0-B8FC-AC1667EBCBE1}"/>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buClr>
                <a:srgbClr val="000000"/>
              </a:buClr>
              <a:buSzPct val="100000"/>
              <a:buFont typeface="Times New Roman" panose="02020603050405020304" pitchFamily="18" charset="0"/>
              <a:buNone/>
              <a:defRPr/>
            </a:pPr>
            <a:endParaRPr lang="fr-FR" altLang="ru-RU" sz="1350">
              <a:solidFill>
                <a:schemeClr val="bg1"/>
              </a:solidFill>
            </a:endParaRPr>
          </a:p>
        </p:txBody>
      </p:sp>
      <p:sp>
        <p:nvSpPr>
          <p:cNvPr id="10" name="Line 9">
            <a:extLst>
              <a:ext uri="{FF2B5EF4-FFF2-40B4-BE49-F238E27FC236}"/>
            </a:extLst>
          </p:cNvPr>
          <p:cNvSpPr>
            <a:spLocks noChangeShapeType="1"/>
          </p:cNvSpPr>
          <p:nvPr/>
        </p:nvSpPr>
        <p:spPr bwMode="auto">
          <a:xfrm flipV="1">
            <a:off x="2373313" y="2922588"/>
            <a:ext cx="1403350" cy="814387"/>
          </a:xfrm>
          <a:prstGeom prst="line">
            <a:avLst/>
          </a:prstGeom>
          <a:noFill/>
          <a:ln w="25560" cap="sq">
            <a:solidFill>
              <a:srgbClr val="FFFF00"/>
            </a:solidFill>
            <a:miter lim="800000"/>
            <a:headEnd/>
            <a:tailEnd/>
          </a:ln>
          <a:effectLst/>
          <a:extLst>
            <a:ext uri="{909E8E84-426E-40DD-AFC4-6F175D3DCCD1}"/>
            <a:ext uri="{AF507438-7753-43E0-B8FC-AC1667EBCBE1}"/>
          </a:extLst>
        </p:spPr>
        <p:txBody>
          <a:bodyPr/>
          <a:lstStyle/>
          <a:p>
            <a:pPr fontAlgn="auto">
              <a:spcBef>
                <a:spcPts val="0"/>
              </a:spcBef>
              <a:spcAft>
                <a:spcPts val="0"/>
              </a:spcAft>
              <a:defRPr/>
            </a:pPr>
            <a:endParaRPr lang="ru-RU" sz="1350">
              <a:latin typeface="+mn-lt"/>
              <a:cs typeface="+mn-cs"/>
            </a:endParaRPr>
          </a:p>
        </p:txBody>
      </p:sp>
      <p:pic>
        <p:nvPicPr>
          <p:cNvPr id="38920" name="Picture 10"/>
          <p:cNvPicPr>
            <a:picLocks noChangeAspect="1" noChangeArrowheads="1"/>
          </p:cNvPicPr>
          <p:nvPr/>
        </p:nvPicPr>
        <p:blipFill>
          <a:blip r:embed="rId5" cstate="print"/>
          <a:srcRect/>
          <a:stretch>
            <a:fillRect/>
          </a:stretch>
        </p:blipFill>
        <p:spPr bwMode="auto">
          <a:xfrm>
            <a:off x="3729038" y="4059238"/>
            <a:ext cx="1560512" cy="1411287"/>
          </a:xfrm>
          <a:prstGeom prst="rect">
            <a:avLst/>
          </a:prstGeom>
          <a:noFill/>
          <a:ln w="9525">
            <a:noFill/>
            <a:miter lim="800000"/>
            <a:headEnd/>
            <a:tailEnd/>
          </a:ln>
        </p:spPr>
      </p:pic>
      <p:sp>
        <p:nvSpPr>
          <p:cNvPr id="12" name="AutoShape 11">
            <a:extLst>
              <a:ext uri="{FF2B5EF4-FFF2-40B4-BE49-F238E27FC236}"/>
            </a:extLst>
          </p:cNvPr>
          <p:cNvSpPr>
            <a:spLocks noChangeArrowheads="1"/>
          </p:cNvSpPr>
          <p:nvPr/>
        </p:nvSpPr>
        <p:spPr bwMode="auto">
          <a:xfrm>
            <a:off x="3724275" y="4059238"/>
            <a:ext cx="1565275" cy="1403350"/>
          </a:xfrm>
          <a:prstGeom prst="flowChartProcess">
            <a:avLst/>
          </a:prstGeom>
          <a:noFill/>
          <a:ln w="25560" cap="sq">
            <a:solidFill>
              <a:srgbClr val="FFFF00"/>
            </a:solidFill>
            <a:miter lim="800000"/>
            <a:headEnd/>
            <a:tailEnd/>
          </a:ln>
          <a:effectLst/>
          <a:extLst>
            <a:ext uri="{909E8E84-426E-40DD-AFC4-6F175D3DCCD1}"/>
            <a:ext uri="{AF507438-7753-43E0-B8FC-AC1667EBCBE1}"/>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buClr>
                <a:srgbClr val="000000"/>
              </a:buClr>
              <a:buSzPct val="100000"/>
              <a:buFont typeface="Times New Roman" panose="02020603050405020304" pitchFamily="18" charset="0"/>
              <a:buNone/>
              <a:defRPr/>
            </a:pPr>
            <a:endParaRPr lang="fr-FR" altLang="ru-RU" sz="1350">
              <a:solidFill>
                <a:schemeClr val="bg1"/>
              </a:solidFill>
            </a:endParaRPr>
          </a:p>
        </p:txBody>
      </p:sp>
      <p:sp>
        <p:nvSpPr>
          <p:cNvPr id="13" name="Line 12">
            <a:extLst>
              <a:ext uri="{FF2B5EF4-FFF2-40B4-BE49-F238E27FC236}"/>
            </a:extLst>
          </p:cNvPr>
          <p:cNvSpPr>
            <a:spLocks noChangeShapeType="1"/>
          </p:cNvSpPr>
          <p:nvPr/>
        </p:nvSpPr>
        <p:spPr bwMode="auto">
          <a:xfrm flipV="1">
            <a:off x="5289550" y="4057650"/>
            <a:ext cx="1296988" cy="1190625"/>
          </a:xfrm>
          <a:prstGeom prst="line">
            <a:avLst/>
          </a:prstGeom>
          <a:noFill/>
          <a:ln w="25560" cap="sq">
            <a:solidFill>
              <a:srgbClr val="FFFF00"/>
            </a:solidFill>
            <a:miter lim="800000"/>
            <a:headEnd/>
            <a:tailEnd/>
          </a:ln>
          <a:effectLst/>
          <a:extLst>
            <a:ext uri="{909E8E84-426E-40DD-AFC4-6F175D3DCCD1}"/>
            <a:ext uri="{AF507438-7753-43E0-B8FC-AC1667EBCBE1}"/>
          </a:extLst>
        </p:spPr>
        <p:txBody>
          <a:bodyPr/>
          <a:lstStyle/>
          <a:p>
            <a:pPr fontAlgn="auto">
              <a:spcBef>
                <a:spcPts val="0"/>
              </a:spcBef>
              <a:spcAft>
                <a:spcPts val="0"/>
              </a:spcAft>
              <a:defRPr/>
            </a:pPr>
            <a:endParaRPr lang="ru-RU" sz="1350">
              <a:latin typeface="+mn-lt"/>
              <a:cs typeface="+mn-cs"/>
            </a:endParaRPr>
          </a:p>
        </p:txBody>
      </p:sp>
      <p:sp>
        <p:nvSpPr>
          <p:cNvPr id="38923" name="TextBox 13"/>
          <p:cNvSpPr txBox="1">
            <a:spLocks noChangeArrowheads="1"/>
          </p:cNvSpPr>
          <p:nvPr/>
        </p:nvSpPr>
        <p:spPr bwMode="auto">
          <a:xfrm>
            <a:off x="1157288" y="1595438"/>
            <a:ext cx="2713037" cy="461962"/>
          </a:xfrm>
          <a:prstGeom prst="rect">
            <a:avLst/>
          </a:prstGeom>
          <a:noFill/>
          <a:ln w="9525">
            <a:noFill/>
            <a:miter lim="800000"/>
            <a:headEnd/>
            <a:tailEnd/>
          </a:ln>
        </p:spPr>
        <p:txBody>
          <a:bodyPr wrap="none">
            <a:spAutoFit/>
          </a:bodyPr>
          <a:lstStyle/>
          <a:p>
            <a:pPr algn="ctr"/>
            <a:r>
              <a:rPr lang="ru-RU" sz="1200">
                <a:latin typeface="Times New Roman" pitchFamily="18" charset="0"/>
                <a:cs typeface="Times New Roman" pitchFamily="18" charset="0"/>
              </a:rPr>
              <a:t>Зарождение трещины в плоскости </a:t>
            </a:r>
          </a:p>
          <a:p>
            <a:pPr algn="ctr"/>
            <a:r>
              <a:rPr lang="ru-RU" sz="1200">
                <a:latin typeface="Times New Roman" pitchFamily="18" charset="0"/>
                <a:cs typeface="Times New Roman" pitchFamily="18" charset="0"/>
              </a:rPr>
              <a:t>максимальных сдвиговых напряжений</a:t>
            </a:r>
          </a:p>
        </p:txBody>
      </p:sp>
      <p:sp>
        <p:nvSpPr>
          <p:cNvPr id="38924" name="TextBox 14"/>
          <p:cNvSpPr txBox="1">
            <a:spLocks noChangeArrowheads="1"/>
          </p:cNvSpPr>
          <p:nvPr/>
        </p:nvSpPr>
        <p:spPr bwMode="auto">
          <a:xfrm>
            <a:off x="5162550" y="1612900"/>
            <a:ext cx="3048000" cy="461963"/>
          </a:xfrm>
          <a:prstGeom prst="rect">
            <a:avLst/>
          </a:prstGeom>
          <a:noFill/>
          <a:ln w="9525">
            <a:noFill/>
            <a:miter lim="800000"/>
            <a:headEnd/>
            <a:tailEnd/>
          </a:ln>
        </p:spPr>
        <p:txBody>
          <a:bodyPr wrap="none">
            <a:spAutoFit/>
          </a:bodyPr>
          <a:lstStyle/>
          <a:p>
            <a:pPr algn="ctr"/>
            <a:r>
              <a:rPr lang="ru-RU" sz="1200">
                <a:latin typeface="Times New Roman" pitchFamily="18" charset="0"/>
                <a:cs typeface="Times New Roman" pitchFamily="18" charset="0"/>
              </a:rPr>
              <a:t>Развитие трещины в плоскости </a:t>
            </a:r>
          </a:p>
          <a:p>
            <a:pPr algn="ctr"/>
            <a:r>
              <a:rPr lang="ru-RU" sz="1200">
                <a:latin typeface="Times New Roman" pitchFamily="18" charset="0"/>
                <a:cs typeface="Times New Roman" pitchFamily="18" charset="0"/>
              </a:rPr>
              <a:t>максимальных растягивающих напряжений</a:t>
            </a:r>
          </a:p>
        </p:txBody>
      </p:sp>
      <p:sp>
        <p:nvSpPr>
          <p:cNvPr id="16" name="Стрелка: вправо 15">
            <a:extLst>
              <a:ext uri="{FF2B5EF4-FFF2-40B4-BE49-F238E27FC236}"/>
            </a:extLst>
          </p:cNvPr>
          <p:cNvSpPr/>
          <p:nvPr/>
        </p:nvSpPr>
        <p:spPr>
          <a:xfrm>
            <a:off x="4019550" y="1665288"/>
            <a:ext cx="92075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35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3"/>
          <p:cNvSpPr txBox="1">
            <a:spLocks noChangeArrowheads="1"/>
          </p:cNvSpPr>
          <p:nvPr/>
        </p:nvSpPr>
        <p:spPr bwMode="auto">
          <a:xfrm>
            <a:off x="500063" y="142875"/>
            <a:ext cx="8248650" cy="369888"/>
          </a:xfrm>
          <a:prstGeom prst="rect">
            <a:avLst/>
          </a:prstGeom>
          <a:noFill/>
          <a:ln w="9525">
            <a:noFill/>
            <a:miter lim="800000"/>
            <a:headEnd/>
            <a:tailEnd/>
          </a:ln>
        </p:spPr>
        <p:txBody>
          <a:bodyPr wrap="none">
            <a:spAutoFit/>
          </a:bodyPr>
          <a:lstStyle/>
          <a:p>
            <a:r>
              <a:rPr lang="ru-RU" b="1">
                <a:latin typeface="Times New Roman" pitchFamily="18" charset="0"/>
                <a:cs typeface="Times New Roman" pitchFamily="18" charset="0"/>
              </a:rPr>
              <a:t>Результаты математического моделирования СВМУ испытаний на кручение</a:t>
            </a:r>
          </a:p>
        </p:txBody>
      </p:sp>
      <p:sp>
        <p:nvSpPr>
          <p:cNvPr id="39938" name="Номер слайда 4"/>
          <p:cNvSpPr>
            <a:spLocks noGrp="1"/>
          </p:cNvSpPr>
          <p:nvPr>
            <p:ph type="sldNum" sz="quarter" idx="12"/>
          </p:nvPr>
        </p:nvSpPr>
        <p:spPr bwMode="auto">
          <a:xfrm>
            <a:off x="8610600" y="6356350"/>
            <a:ext cx="2743200" cy="365125"/>
          </a:xfrm>
          <a:ln>
            <a:miter lim="800000"/>
            <a:headEnd/>
            <a:tailEnd/>
          </a:ln>
        </p:spPr>
        <p:txBody>
          <a:bodyPr vert="horz" lIns="91440" tIns="45720" rIns="91440" bIns="45720" numCol="1" anchor="ctr" anchorCtr="0" compatLnSpc="1">
            <a:prstTxWarp prst="textNoShape">
              <a:avLst/>
            </a:prstTxWarp>
          </a:bodyPr>
          <a:lstStyle/>
          <a:p>
            <a:pPr fontAlgn="base">
              <a:spcBef>
                <a:spcPct val="0"/>
              </a:spcBef>
              <a:spcAft>
                <a:spcPct val="0"/>
              </a:spcAft>
              <a:defRPr/>
            </a:pPr>
            <a:fld id="{DFA7176C-BCFC-49FE-88B0-B65D7F8A7EBB}" type="slidenum">
              <a:rPr lang="ru-RU" sz="1200" smtClean="0">
                <a:solidFill>
                  <a:srgbClr val="898989"/>
                </a:solidFill>
                <a:cs typeface="Arial" charset="0"/>
              </a:rPr>
              <a:pPr fontAlgn="base">
                <a:spcBef>
                  <a:spcPct val="0"/>
                </a:spcBef>
                <a:spcAft>
                  <a:spcPct val="0"/>
                </a:spcAft>
                <a:defRPr/>
              </a:pPr>
              <a:t>16</a:t>
            </a:fld>
            <a:endParaRPr lang="ru-RU" sz="1200" smtClean="0">
              <a:solidFill>
                <a:srgbClr val="898989"/>
              </a:solidFill>
              <a:cs typeface="Arial" charset="0"/>
            </a:endParaRPr>
          </a:p>
        </p:txBody>
      </p:sp>
      <p:pic>
        <p:nvPicPr>
          <p:cNvPr id="39939" name="Рисунок 2"/>
          <p:cNvPicPr>
            <a:picLocks noChangeAspect="1"/>
          </p:cNvPicPr>
          <p:nvPr/>
        </p:nvPicPr>
        <p:blipFill>
          <a:blip r:embed="rId2" cstate="print"/>
          <a:srcRect/>
          <a:stretch>
            <a:fillRect/>
          </a:stretch>
        </p:blipFill>
        <p:spPr bwMode="auto">
          <a:xfrm>
            <a:off x="865188" y="1443038"/>
            <a:ext cx="1300162" cy="1985962"/>
          </a:xfrm>
          <a:prstGeom prst="rect">
            <a:avLst/>
          </a:prstGeom>
          <a:noFill/>
          <a:ln w="9525">
            <a:noFill/>
            <a:miter lim="800000"/>
            <a:headEnd/>
            <a:tailEnd/>
          </a:ln>
        </p:spPr>
      </p:pic>
      <p:pic>
        <p:nvPicPr>
          <p:cNvPr id="39940" name="Рисунок 6"/>
          <p:cNvPicPr>
            <a:picLocks noChangeAspect="1"/>
          </p:cNvPicPr>
          <p:nvPr/>
        </p:nvPicPr>
        <p:blipFill>
          <a:blip r:embed="rId3" cstate="print"/>
          <a:srcRect/>
          <a:stretch>
            <a:fillRect/>
          </a:stretch>
        </p:blipFill>
        <p:spPr bwMode="auto">
          <a:xfrm>
            <a:off x="2681288" y="1524000"/>
            <a:ext cx="1052512" cy="1895475"/>
          </a:xfrm>
          <a:prstGeom prst="rect">
            <a:avLst/>
          </a:prstGeom>
          <a:noFill/>
          <a:ln w="9525">
            <a:noFill/>
            <a:miter lim="800000"/>
            <a:headEnd/>
            <a:tailEnd/>
          </a:ln>
        </p:spPr>
      </p:pic>
      <p:sp>
        <p:nvSpPr>
          <p:cNvPr id="8" name="TextBox 7">
            <a:extLst>
              <a:ext uri="{FF2B5EF4-FFF2-40B4-BE49-F238E27FC236}"/>
            </a:extLst>
          </p:cNvPr>
          <p:cNvSpPr txBox="1"/>
          <p:nvPr/>
        </p:nvSpPr>
        <p:spPr>
          <a:xfrm>
            <a:off x="1444625" y="3425825"/>
            <a:ext cx="1493838" cy="300038"/>
          </a:xfrm>
          <a:prstGeom prst="rect">
            <a:avLst/>
          </a:prstGeom>
          <a:noFill/>
        </p:spPr>
        <p:txBody>
          <a:bodyPr wrap="none">
            <a:spAutoFit/>
          </a:bodyPr>
          <a:lstStyle/>
          <a:p>
            <a:pPr fontAlgn="auto">
              <a:spcBef>
                <a:spcPts val="0"/>
              </a:spcBef>
              <a:spcAft>
                <a:spcPts val="0"/>
              </a:spcAft>
              <a:defRPr/>
            </a:pPr>
            <a:r>
              <a:rPr lang="en-US" sz="1350" dirty="0">
                <a:latin typeface="+mn-lt"/>
                <a:cs typeface="+mn-cs"/>
              </a:rPr>
              <a:t>60 000</a:t>
            </a:r>
            <a:r>
              <a:rPr lang="ru-RU" sz="1350" dirty="0">
                <a:latin typeface="+mn-lt"/>
                <a:cs typeface="+mn-cs"/>
              </a:rPr>
              <a:t> элементов</a:t>
            </a:r>
          </a:p>
        </p:txBody>
      </p:sp>
      <p:pic>
        <p:nvPicPr>
          <p:cNvPr id="39942" name="Рисунок 15"/>
          <p:cNvPicPr>
            <a:picLocks noChangeAspect="1"/>
          </p:cNvPicPr>
          <p:nvPr/>
        </p:nvPicPr>
        <p:blipFill>
          <a:blip r:embed="rId4" cstate="print"/>
          <a:srcRect/>
          <a:stretch>
            <a:fillRect/>
          </a:stretch>
        </p:blipFill>
        <p:spPr bwMode="auto">
          <a:xfrm>
            <a:off x="779463" y="3787775"/>
            <a:ext cx="1285875" cy="1838325"/>
          </a:xfrm>
          <a:prstGeom prst="rect">
            <a:avLst/>
          </a:prstGeom>
          <a:noFill/>
          <a:ln w="9525">
            <a:noFill/>
            <a:miter lim="800000"/>
            <a:headEnd/>
            <a:tailEnd/>
          </a:ln>
        </p:spPr>
      </p:pic>
      <p:pic>
        <p:nvPicPr>
          <p:cNvPr id="39943" name="Рисунок 17"/>
          <p:cNvPicPr>
            <a:picLocks noChangeAspect="1"/>
          </p:cNvPicPr>
          <p:nvPr/>
        </p:nvPicPr>
        <p:blipFill>
          <a:blip r:embed="rId5" cstate="print"/>
          <a:srcRect/>
          <a:stretch>
            <a:fillRect/>
          </a:stretch>
        </p:blipFill>
        <p:spPr bwMode="auto">
          <a:xfrm>
            <a:off x="3851275" y="3716338"/>
            <a:ext cx="1312863" cy="1895475"/>
          </a:xfrm>
          <a:prstGeom prst="rect">
            <a:avLst/>
          </a:prstGeom>
          <a:noFill/>
          <a:ln w="9525">
            <a:noFill/>
            <a:miter lim="800000"/>
            <a:headEnd/>
            <a:tailEnd/>
          </a:ln>
        </p:spPr>
      </p:pic>
      <p:pic>
        <p:nvPicPr>
          <p:cNvPr id="19" name="Рисунок 18">
            <a:extLst>
              <a:ext uri="{FF2B5EF4-FFF2-40B4-BE49-F238E27FC236}"/>
            </a:extLst>
          </p:cNvPr>
          <p:cNvPicPr>
            <a:picLocks noChangeAspect="1"/>
          </p:cNvPicPr>
          <p:nvPr/>
        </p:nvPicPr>
        <p:blipFill>
          <a:blip r:embed="rId6" cstate="print"/>
          <a:stretch>
            <a:fillRect/>
          </a:stretch>
        </p:blipFill>
        <p:spPr>
          <a:xfrm rot="16200000">
            <a:off x="6542211" y="4025796"/>
            <a:ext cx="2010396" cy="1248609"/>
          </a:xfrm>
          <a:prstGeom prst="rect">
            <a:avLst/>
          </a:prstGeom>
          <a:effectLst>
            <a:reflection endPos="0" dist="50800" dir="5400000" sy="-100000" algn="bl" rotWithShape="0"/>
          </a:effectLst>
        </p:spPr>
      </p:pic>
      <p:pic>
        <p:nvPicPr>
          <p:cNvPr id="39945" name="Рисунок 20"/>
          <p:cNvPicPr>
            <a:picLocks noChangeAspect="1"/>
          </p:cNvPicPr>
          <p:nvPr/>
        </p:nvPicPr>
        <p:blipFill>
          <a:blip r:embed="rId7" cstate="print"/>
          <a:srcRect/>
          <a:stretch>
            <a:fillRect/>
          </a:stretch>
        </p:blipFill>
        <p:spPr bwMode="auto">
          <a:xfrm>
            <a:off x="5357813" y="1714500"/>
            <a:ext cx="1804987" cy="1625600"/>
          </a:xfrm>
          <a:prstGeom prst="rect">
            <a:avLst/>
          </a:prstGeom>
          <a:noFill/>
          <a:ln w="9525">
            <a:noFill/>
            <a:miter lim="800000"/>
            <a:headEnd/>
            <a:tailEnd/>
          </a:ln>
        </p:spPr>
      </p:pic>
      <p:pic>
        <p:nvPicPr>
          <p:cNvPr id="39946" name="Рисунок 21"/>
          <p:cNvPicPr>
            <a:picLocks noChangeAspect="1"/>
          </p:cNvPicPr>
          <p:nvPr/>
        </p:nvPicPr>
        <p:blipFill>
          <a:blip r:embed="rId8" cstate="print"/>
          <a:srcRect/>
          <a:stretch>
            <a:fillRect/>
          </a:stretch>
        </p:blipFill>
        <p:spPr bwMode="auto">
          <a:xfrm>
            <a:off x="7429500" y="1714500"/>
            <a:ext cx="1262063" cy="1682750"/>
          </a:xfrm>
          <a:prstGeom prst="rect">
            <a:avLst/>
          </a:prstGeom>
          <a:noFill/>
          <a:ln w="9525">
            <a:noFill/>
            <a:miter lim="800000"/>
            <a:headEnd/>
            <a:tailEnd/>
          </a:ln>
        </p:spPr>
      </p:pic>
      <p:sp>
        <p:nvSpPr>
          <p:cNvPr id="39947" name="TextBox 14"/>
          <p:cNvSpPr txBox="1">
            <a:spLocks noChangeArrowheads="1"/>
          </p:cNvSpPr>
          <p:nvPr/>
        </p:nvSpPr>
        <p:spPr bwMode="auto">
          <a:xfrm>
            <a:off x="2411413" y="5949950"/>
            <a:ext cx="4899025" cy="304800"/>
          </a:xfrm>
          <a:prstGeom prst="rect">
            <a:avLst/>
          </a:prstGeom>
          <a:noFill/>
          <a:ln w="9525">
            <a:noFill/>
            <a:miter lim="800000"/>
            <a:headEnd/>
            <a:tailEnd/>
          </a:ln>
        </p:spPr>
        <p:txBody>
          <a:bodyPr wrap="none">
            <a:spAutoFit/>
          </a:bodyPr>
          <a:lstStyle/>
          <a:p>
            <a:r>
              <a:rPr lang="ru-RU" sz="1400">
                <a:latin typeface="Times New Roman" pitchFamily="18" charset="0"/>
                <a:cs typeface="Times New Roman" pitchFamily="18" charset="0"/>
              </a:rPr>
              <a:t>Поврежденность материала на финальной стадии разрушения</a:t>
            </a:r>
          </a:p>
        </p:txBody>
      </p:sp>
      <p:cxnSp>
        <p:nvCxnSpPr>
          <p:cNvPr id="6" name="Прямая со стрелкой 5">
            <a:extLst>
              <a:ext uri="{FF2B5EF4-FFF2-40B4-BE49-F238E27FC236}"/>
            </a:extLst>
          </p:cNvPr>
          <p:cNvCxnSpPr/>
          <p:nvPr/>
        </p:nvCxnSpPr>
        <p:spPr>
          <a:xfrm>
            <a:off x="4357688" y="4714875"/>
            <a:ext cx="0" cy="1762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Прямая со стрелкой 19">
            <a:extLst>
              <a:ext uri="{FF2B5EF4-FFF2-40B4-BE49-F238E27FC236}"/>
            </a:extLst>
          </p:cNvPr>
          <p:cNvCxnSpPr>
            <a:cxnSpLocks/>
          </p:cNvCxnSpPr>
          <p:nvPr/>
        </p:nvCxnSpPr>
        <p:spPr>
          <a:xfrm flipV="1">
            <a:off x="4422775" y="4573588"/>
            <a:ext cx="0" cy="1635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Прямая со стрелкой 22">
            <a:extLst>
              <a:ext uri="{FF2B5EF4-FFF2-40B4-BE49-F238E27FC236}"/>
            </a:extLst>
          </p:cNvPr>
          <p:cNvCxnSpPr>
            <a:cxnSpLocks/>
          </p:cNvCxnSpPr>
          <p:nvPr/>
        </p:nvCxnSpPr>
        <p:spPr>
          <a:xfrm flipH="1" flipV="1">
            <a:off x="4429125" y="4572000"/>
            <a:ext cx="125413" cy="682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Прямая со стрелкой 23">
            <a:extLst>
              <a:ext uri="{FF2B5EF4-FFF2-40B4-BE49-F238E27FC236}"/>
            </a:extLst>
          </p:cNvPr>
          <p:cNvCxnSpPr>
            <a:cxnSpLocks/>
          </p:cNvCxnSpPr>
          <p:nvPr/>
        </p:nvCxnSpPr>
        <p:spPr>
          <a:xfrm>
            <a:off x="4643438" y="4714875"/>
            <a:ext cx="133350" cy="66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Прямая со стрелкой 27">
            <a:extLst>
              <a:ext uri="{FF2B5EF4-FFF2-40B4-BE49-F238E27FC236}"/>
            </a:extLst>
          </p:cNvPr>
          <p:cNvCxnSpPr>
            <a:cxnSpLocks/>
          </p:cNvCxnSpPr>
          <p:nvPr/>
        </p:nvCxnSpPr>
        <p:spPr>
          <a:xfrm>
            <a:off x="4500563" y="5072063"/>
            <a:ext cx="133350" cy="66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Прямая со стрелкой 28">
            <a:extLst>
              <a:ext uri="{FF2B5EF4-FFF2-40B4-BE49-F238E27FC236}"/>
            </a:extLst>
          </p:cNvPr>
          <p:cNvCxnSpPr>
            <a:cxnSpLocks/>
          </p:cNvCxnSpPr>
          <p:nvPr/>
        </p:nvCxnSpPr>
        <p:spPr>
          <a:xfrm flipH="1" flipV="1">
            <a:off x="4286250" y="4929188"/>
            <a:ext cx="125413" cy="682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TextBox 29">
            <a:extLst>
              <a:ext uri="{FF2B5EF4-FFF2-40B4-BE49-F238E27FC236}"/>
            </a:extLst>
          </p:cNvPr>
          <p:cNvSpPr txBox="1"/>
          <p:nvPr/>
        </p:nvSpPr>
        <p:spPr>
          <a:xfrm>
            <a:off x="3786188" y="4572000"/>
            <a:ext cx="514350" cy="254000"/>
          </a:xfrm>
          <a:prstGeom prst="rect">
            <a:avLst/>
          </a:prstGeom>
          <a:noFill/>
        </p:spPr>
        <p:txBody>
          <a:bodyPr wrap="none">
            <a:spAutoFit/>
          </a:bodyPr>
          <a:lstStyle/>
          <a:p>
            <a:pPr fontAlgn="auto">
              <a:spcBef>
                <a:spcPts val="0"/>
              </a:spcBef>
              <a:spcAft>
                <a:spcPts val="0"/>
              </a:spcAft>
              <a:defRPr/>
            </a:pPr>
            <a:r>
              <a:rPr lang="ru-RU" sz="1050" dirty="0">
                <a:latin typeface="+mn-lt"/>
                <a:cs typeface="+mn-cs"/>
              </a:rPr>
              <a:t>Сдвиг</a:t>
            </a:r>
          </a:p>
        </p:txBody>
      </p:sp>
      <p:sp>
        <p:nvSpPr>
          <p:cNvPr id="31" name="TextBox 30">
            <a:extLst>
              <a:ext uri="{FF2B5EF4-FFF2-40B4-BE49-F238E27FC236}"/>
            </a:extLst>
          </p:cNvPr>
          <p:cNvSpPr txBox="1"/>
          <p:nvPr/>
        </p:nvSpPr>
        <p:spPr>
          <a:xfrm>
            <a:off x="5000625" y="4500563"/>
            <a:ext cx="863600" cy="254000"/>
          </a:xfrm>
          <a:prstGeom prst="rect">
            <a:avLst/>
          </a:prstGeom>
          <a:noFill/>
        </p:spPr>
        <p:txBody>
          <a:bodyPr wrap="none">
            <a:spAutoFit/>
          </a:bodyPr>
          <a:lstStyle/>
          <a:p>
            <a:pPr fontAlgn="auto">
              <a:spcBef>
                <a:spcPts val="0"/>
              </a:spcBef>
              <a:spcAft>
                <a:spcPts val="0"/>
              </a:spcAft>
              <a:defRPr/>
            </a:pPr>
            <a:r>
              <a:rPr lang="ru-RU" sz="1050" dirty="0">
                <a:latin typeface="+mn-lt"/>
                <a:cs typeface="+mn-cs"/>
              </a:rPr>
              <a:t>Растяжение</a:t>
            </a:r>
          </a:p>
        </p:txBody>
      </p:sp>
      <p:cxnSp>
        <p:nvCxnSpPr>
          <p:cNvPr id="33" name="Прямая соединительная линия 32">
            <a:extLst>
              <a:ext uri="{FF2B5EF4-FFF2-40B4-BE49-F238E27FC236}"/>
            </a:extLst>
          </p:cNvPr>
          <p:cNvCxnSpPr/>
          <p:nvPr/>
        </p:nvCxnSpPr>
        <p:spPr>
          <a:xfrm flipH="1" flipV="1">
            <a:off x="5643563" y="1714500"/>
            <a:ext cx="733425" cy="490538"/>
          </a:xfrm>
          <a:prstGeom prst="line">
            <a:avLst/>
          </a:prstGeom>
        </p:spPr>
        <p:style>
          <a:lnRef idx="1">
            <a:schemeClr val="dk1"/>
          </a:lnRef>
          <a:fillRef idx="0">
            <a:schemeClr val="dk1"/>
          </a:fillRef>
          <a:effectRef idx="0">
            <a:schemeClr val="dk1"/>
          </a:effectRef>
          <a:fontRef idx="minor">
            <a:schemeClr val="tx1"/>
          </a:fontRef>
        </p:style>
      </p:cxnSp>
      <p:cxnSp>
        <p:nvCxnSpPr>
          <p:cNvPr id="34" name="Прямая соединительная линия 33">
            <a:extLst>
              <a:ext uri="{FF2B5EF4-FFF2-40B4-BE49-F238E27FC236}"/>
            </a:extLst>
          </p:cNvPr>
          <p:cNvCxnSpPr>
            <a:cxnSpLocks/>
          </p:cNvCxnSpPr>
          <p:nvPr/>
        </p:nvCxnSpPr>
        <p:spPr>
          <a:xfrm flipH="1" flipV="1">
            <a:off x="5929313" y="1428750"/>
            <a:ext cx="784225" cy="514350"/>
          </a:xfrm>
          <a:prstGeom prst="line">
            <a:avLst/>
          </a:prstGeom>
        </p:spPr>
        <p:style>
          <a:lnRef idx="1">
            <a:schemeClr val="dk1"/>
          </a:lnRef>
          <a:fillRef idx="0">
            <a:schemeClr val="dk1"/>
          </a:fillRef>
          <a:effectRef idx="0">
            <a:schemeClr val="dk1"/>
          </a:effectRef>
          <a:fontRef idx="minor">
            <a:schemeClr val="tx1"/>
          </a:fontRef>
        </p:style>
      </p:cxnSp>
      <p:cxnSp>
        <p:nvCxnSpPr>
          <p:cNvPr id="36" name="Прямая со стрелкой 35">
            <a:extLst>
              <a:ext uri="{FF2B5EF4-FFF2-40B4-BE49-F238E27FC236}"/>
            </a:extLst>
          </p:cNvPr>
          <p:cNvCxnSpPr/>
          <p:nvPr/>
        </p:nvCxnSpPr>
        <p:spPr>
          <a:xfrm flipH="1">
            <a:off x="5786438" y="1500188"/>
            <a:ext cx="217487" cy="30956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Прямая со стрелкой 36">
            <a:extLst>
              <a:ext uri="{FF2B5EF4-FFF2-40B4-BE49-F238E27FC236}"/>
            </a:extLst>
          </p:cNvPr>
          <p:cNvCxnSpPr>
            <a:cxnSpLocks/>
          </p:cNvCxnSpPr>
          <p:nvPr/>
        </p:nvCxnSpPr>
        <p:spPr>
          <a:xfrm rot="10800000" flipV="1">
            <a:off x="7715250" y="1571625"/>
            <a:ext cx="35718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9" name="Прямая соединительная линия 38">
            <a:extLst>
              <a:ext uri="{FF2B5EF4-FFF2-40B4-BE49-F238E27FC236}"/>
            </a:extLst>
          </p:cNvPr>
          <p:cNvCxnSpPr>
            <a:cxnSpLocks/>
          </p:cNvCxnSpPr>
          <p:nvPr/>
        </p:nvCxnSpPr>
        <p:spPr>
          <a:xfrm flipH="1" flipV="1">
            <a:off x="7715250" y="1500188"/>
            <a:ext cx="0" cy="1100137"/>
          </a:xfrm>
          <a:prstGeom prst="line">
            <a:avLst/>
          </a:prstGeom>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a:extLst>
              <a:ext uri="{FF2B5EF4-FFF2-40B4-BE49-F238E27FC236}"/>
            </a:extLst>
          </p:cNvPr>
          <p:cNvCxnSpPr>
            <a:cxnSpLocks/>
          </p:cNvCxnSpPr>
          <p:nvPr/>
        </p:nvCxnSpPr>
        <p:spPr>
          <a:xfrm flipH="1" flipV="1">
            <a:off x="8072438" y="1500188"/>
            <a:ext cx="0" cy="1100137"/>
          </a:xfrm>
          <a:prstGeom prst="line">
            <a:avLst/>
          </a:prstGeom>
        </p:spPr>
        <p:style>
          <a:lnRef idx="1">
            <a:schemeClr val="dk1"/>
          </a:lnRef>
          <a:fillRef idx="0">
            <a:schemeClr val="dk1"/>
          </a:fillRef>
          <a:effectRef idx="0">
            <a:schemeClr val="dk1"/>
          </a:effectRef>
          <a:fontRef idx="minor">
            <a:schemeClr val="tx1"/>
          </a:fontRef>
        </p:style>
      </p:cxnSp>
      <p:cxnSp>
        <p:nvCxnSpPr>
          <p:cNvPr id="45" name="Прямая соединительная линия 44">
            <a:extLst>
              <a:ext uri="{FF2B5EF4-FFF2-40B4-BE49-F238E27FC236}"/>
            </a:extLst>
          </p:cNvPr>
          <p:cNvCxnSpPr/>
          <p:nvPr/>
        </p:nvCxnSpPr>
        <p:spPr>
          <a:xfrm flipV="1">
            <a:off x="8631238" y="5494338"/>
            <a:ext cx="0" cy="130175"/>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extLst>
          </p:cNvPr>
          <p:cNvSpPr txBox="1"/>
          <p:nvPr/>
        </p:nvSpPr>
        <p:spPr>
          <a:xfrm>
            <a:off x="7643813" y="1285875"/>
            <a:ext cx="666750" cy="254000"/>
          </a:xfrm>
          <a:prstGeom prst="rect">
            <a:avLst/>
          </a:prstGeom>
          <a:noFill/>
        </p:spPr>
        <p:txBody>
          <a:bodyPr wrap="none">
            <a:spAutoFit/>
          </a:bodyPr>
          <a:lstStyle/>
          <a:p>
            <a:pPr fontAlgn="auto">
              <a:spcBef>
                <a:spcPts val="0"/>
              </a:spcBef>
              <a:spcAft>
                <a:spcPts val="0"/>
              </a:spcAft>
              <a:defRPr/>
            </a:pPr>
            <a:r>
              <a:rPr lang="ru-RU" sz="1050" dirty="0">
                <a:latin typeface="+mn-lt"/>
                <a:cs typeface="+mn-cs"/>
              </a:rPr>
              <a:t>600 мкм</a:t>
            </a:r>
          </a:p>
        </p:txBody>
      </p:sp>
      <p:sp>
        <p:nvSpPr>
          <p:cNvPr id="53" name="TextBox 52">
            <a:extLst>
              <a:ext uri="{FF2B5EF4-FFF2-40B4-BE49-F238E27FC236}"/>
            </a:extLst>
          </p:cNvPr>
          <p:cNvSpPr txBox="1"/>
          <p:nvPr/>
        </p:nvSpPr>
        <p:spPr>
          <a:xfrm rot="18359302">
            <a:off x="5322888" y="1360488"/>
            <a:ext cx="666750" cy="254000"/>
          </a:xfrm>
          <a:prstGeom prst="rect">
            <a:avLst/>
          </a:prstGeom>
          <a:noFill/>
        </p:spPr>
        <p:txBody>
          <a:bodyPr wrap="none">
            <a:spAutoFit/>
          </a:bodyPr>
          <a:lstStyle/>
          <a:p>
            <a:pPr fontAlgn="auto">
              <a:spcBef>
                <a:spcPts val="0"/>
              </a:spcBef>
              <a:spcAft>
                <a:spcPts val="0"/>
              </a:spcAft>
              <a:defRPr/>
            </a:pPr>
            <a:r>
              <a:rPr lang="ru-RU" sz="1050" dirty="0">
                <a:latin typeface="+mn-lt"/>
                <a:cs typeface="+mn-cs"/>
              </a:rPr>
              <a:t>600 мкм</a:t>
            </a:r>
          </a:p>
        </p:txBody>
      </p:sp>
      <p:sp>
        <p:nvSpPr>
          <p:cNvPr id="39965" name="TextBox 54"/>
          <p:cNvSpPr txBox="1">
            <a:spLocks noChangeArrowheads="1"/>
          </p:cNvSpPr>
          <p:nvPr/>
        </p:nvSpPr>
        <p:spPr bwMode="auto">
          <a:xfrm>
            <a:off x="5435600" y="692150"/>
            <a:ext cx="3252788" cy="274638"/>
          </a:xfrm>
          <a:prstGeom prst="rect">
            <a:avLst/>
          </a:prstGeom>
          <a:noFill/>
          <a:ln w="9525">
            <a:noFill/>
            <a:miter lim="800000"/>
            <a:headEnd/>
            <a:tailEnd/>
          </a:ln>
        </p:spPr>
        <p:txBody>
          <a:bodyPr wrap="none">
            <a:spAutoFit/>
          </a:bodyPr>
          <a:lstStyle/>
          <a:p>
            <a:r>
              <a:rPr lang="ru-RU" sz="1200">
                <a:latin typeface="Times New Roman" pitchFamily="18" charset="0"/>
                <a:cs typeface="Times New Roman" pitchFamily="18" charset="0"/>
              </a:rPr>
              <a:t>Поле напряжений в процессе развития дефекта</a:t>
            </a:r>
          </a:p>
        </p:txBody>
      </p:sp>
      <p:sp>
        <p:nvSpPr>
          <p:cNvPr id="56" name="TextBox 55">
            <a:extLst>
              <a:ext uri="{FF2B5EF4-FFF2-40B4-BE49-F238E27FC236}"/>
            </a:extLst>
          </p:cNvPr>
          <p:cNvSpPr txBox="1"/>
          <p:nvPr/>
        </p:nvSpPr>
        <p:spPr>
          <a:xfrm>
            <a:off x="6572250" y="1143000"/>
            <a:ext cx="901700" cy="254000"/>
          </a:xfrm>
          <a:prstGeom prst="rect">
            <a:avLst/>
          </a:prstGeom>
          <a:noFill/>
        </p:spPr>
        <p:txBody>
          <a:bodyPr wrap="none">
            <a:spAutoFit/>
          </a:bodyPr>
          <a:lstStyle/>
          <a:p>
            <a:pPr fontAlgn="auto">
              <a:spcBef>
                <a:spcPts val="0"/>
              </a:spcBef>
              <a:spcAft>
                <a:spcPts val="0"/>
              </a:spcAft>
              <a:defRPr/>
            </a:pPr>
            <a:r>
              <a:rPr lang="ru-RU" sz="1050" dirty="0">
                <a:latin typeface="+mn-lt"/>
                <a:cs typeface="+mn-cs"/>
              </a:rPr>
              <a:t>Зарождение</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1188" y="188913"/>
            <a:ext cx="7891462" cy="635000"/>
          </a:xfrm>
          <a:prstGeom prst="rect">
            <a:avLst/>
          </a:prstGeom>
        </p:spPr>
        <p:txBody>
          <a:bodyPr lIns="0" tIns="14604" rIns="0" bIns="0">
            <a:spAutoFit/>
          </a:bodyPr>
          <a:lstStyle/>
          <a:p>
            <a:pPr algn="ctr">
              <a:lnSpc>
                <a:spcPts val="2388"/>
              </a:lnSpc>
              <a:spcBef>
                <a:spcPts val="113"/>
              </a:spcBef>
            </a:pPr>
            <a:r>
              <a:rPr lang="ru-RU" sz="2400" b="1">
                <a:latin typeface="Times New Roman" pitchFamily="18" charset="0"/>
                <a:cs typeface="Times New Roman" pitchFamily="18" charset="0"/>
              </a:rPr>
              <a:t>Моделирование экспериментальных схем нагружения </a:t>
            </a:r>
          </a:p>
          <a:p>
            <a:pPr algn="ctr">
              <a:lnSpc>
                <a:spcPts val="2388"/>
              </a:lnSpc>
              <a:spcBef>
                <a:spcPts val="113"/>
              </a:spcBef>
            </a:pPr>
            <a:r>
              <a:rPr lang="ru-RU" sz="2400" b="1">
                <a:latin typeface="Times New Roman" pitchFamily="18" charset="0"/>
                <a:cs typeface="Times New Roman" pitchFamily="18" charset="0"/>
              </a:rPr>
              <a:t>в режиме СВМУ (трехточечный изгиб)</a:t>
            </a:r>
            <a:endParaRPr lang="ru-RU" sz="2400">
              <a:latin typeface="Times New Roman" pitchFamily="18" charset="0"/>
              <a:cs typeface="Times New Roman" pitchFamily="18" charset="0"/>
            </a:endParaRPr>
          </a:p>
        </p:txBody>
      </p:sp>
      <p:pic>
        <p:nvPicPr>
          <p:cNvPr id="6174" name="object 3"/>
          <p:cNvPicPr>
            <a:picLocks noChangeAspect="1" noChangeArrowheads="1"/>
          </p:cNvPicPr>
          <p:nvPr/>
        </p:nvPicPr>
        <p:blipFill>
          <a:blip r:embed="rId3" cstate="print"/>
          <a:srcRect/>
          <a:stretch>
            <a:fillRect/>
          </a:stretch>
        </p:blipFill>
        <p:spPr bwMode="auto">
          <a:xfrm>
            <a:off x="1500188" y="1071563"/>
            <a:ext cx="2711450" cy="1857375"/>
          </a:xfrm>
          <a:prstGeom prst="rect">
            <a:avLst/>
          </a:prstGeom>
          <a:noFill/>
          <a:ln w="9525">
            <a:noFill/>
            <a:miter lim="800000"/>
            <a:headEnd/>
            <a:tailEnd/>
          </a:ln>
        </p:spPr>
      </p:pic>
      <p:pic>
        <p:nvPicPr>
          <p:cNvPr id="6175" name="object 4"/>
          <p:cNvPicPr>
            <a:picLocks noChangeAspect="1" noChangeArrowheads="1"/>
          </p:cNvPicPr>
          <p:nvPr/>
        </p:nvPicPr>
        <p:blipFill>
          <a:blip r:embed="rId4" cstate="print"/>
          <a:srcRect/>
          <a:stretch>
            <a:fillRect/>
          </a:stretch>
        </p:blipFill>
        <p:spPr bwMode="auto">
          <a:xfrm>
            <a:off x="5072063" y="1214438"/>
            <a:ext cx="3286125" cy="1042987"/>
          </a:xfrm>
          <a:prstGeom prst="rect">
            <a:avLst/>
          </a:prstGeom>
          <a:noFill/>
          <a:ln w="9525">
            <a:noFill/>
            <a:miter lim="800000"/>
            <a:headEnd/>
            <a:tailEnd/>
          </a:ln>
        </p:spPr>
      </p:pic>
      <p:sp>
        <p:nvSpPr>
          <p:cNvPr id="5" name="object 5"/>
          <p:cNvSpPr txBox="1"/>
          <p:nvPr/>
        </p:nvSpPr>
        <p:spPr>
          <a:xfrm>
            <a:off x="2571750" y="3143250"/>
            <a:ext cx="3603625" cy="266700"/>
          </a:xfrm>
          <a:prstGeom prst="rect">
            <a:avLst/>
          </a:prstGeom>
        </p:spPr>
        <p:txBody>
          <a:bodyPr lIns="0" tIns="17145" rIns="0" bIns="0">
            <a:spAutoFit/>
          </a:bodyPr>
          <a:lstStyle/>
          <a:p>
            <a:pPr marL="12700" fontAlgn="auto">
              <a:spcBef>
                <a:spcPts val="135"/>
              </a:spcBef>
              <a:spcAft>
                <a:spcPts val="0"/>
              </a:spcAft>
              <a:defRPr/>
            </a:pPr>
            <a:r>
              <a:rPr sz="1550" spc="-5" dirty="0">
                <a:latin typeface="Times New Roman"/>
                <a:cs typeface="Times New Roman"/>
              </a:rPr>
              <a:t>Уравнение</a:t>
            </a:r>
            <a:r>
              <a:rPr sz="1550" spc="90" dirty="0">
                <a:latin typeface="Times New Roman"/>
                <a:cs typeface="Times New Roman"/>
              </a:rPr>
              <a:t> </a:t>
            </a:r>
            <a:r>
              <a:rPr sz="1550" spc="5" dirty="0">
                <a:latin typeface="Times New Roman"/>
                <a:cs typeface="Times New Roman"/>
              </a:rPr>
              <a:t>Эйлера</a:t>
            </a:r>
            <a:r>
              <a:rPr sz="1550" spc="125" dirty="0">
                <a:latin typeface="Times New Roman"/>
                <a:cs typeface="Times New Roman"/>
              </a:rPr>
              <a:t> </a:t>
            </a:r>
            <a:r>
              <a:rPr sz="1550" spc="5" dirty="0">
                <a:latin typeface="Times New Roman"/>
                <a:cs typeface="Times New Roman"/>
              </a:rPr>
              <a:t>динамического</a:t>
            </a:r>
            <a:r>
              <a:rPr sz="1550" spc="145" dirty="0">
                <a:latin typeface="Times New Roman"/>
                <a:cs typeface="Times New Roman"/>
              </a:rPr>
              <a:t> </a:t>
            </a:r>
            <a:r>
              <a:rPr sz="1550" spc="10" dirty="0">
                <a:latin typeface="Times New Roman"/>
                <a:cs typeface="Times New Roman"/>
              </a:rPr>
              <a:t>изгиба</a:t>
            </a:r>
            <a:endParaRPr sz="1550" dirty="0">
              <a:latin typeface="Times New Roman"/>
              <a:cs typeface="Times New Roman"/>
            </a:endParaRPr>
          </a:p>
        </p:txBody>
      </p:sp>
      <p:sp>
        <p:nvSpPr>
          <p:cNvPr id="6177" name="object 14"/>
          <p:cNvSpPr txBox="1">
            <a:spLocks noChangeArrowheads="1"/>
          </p:cNvSpPr>
          <p:nvPr/>
        </p:nvSpPr>
        <p:spPr bwMode="auto">
          <a:xfrm>
            <a:off x="5572125" y="2286000"/>
            <a:ext cx="2690813" cy="230188"/>
          </a:xfrm>
          <a:prstGeom prst="rect">
            <a:avLst/>
          </a:prstGeom>
          <a:noFill/>
          <a:ln w="9525">
            <a:noFill/>
            <a:miter lim="800000"/>
            <a:headEnd/>
            <a:tailEnd/>
          </a:ln>
        </p:spPr>
        <p:txBody>
          <a:bodyPr lIns="0" tIns="13970" rIns="0" bIns="0">
            <a:spAutoFit/>
          </a:bodyPr>
          <a:lstStyle/>
          <a:p>
            <a:pPr algn="ctr">
              <a:spcBef>
                <a:spcPts val="2950"/>
              </a:spcBef>
            </a:pPr>
            <a:r>
              <a:rPr lang="ru-RU" sz="1400">
                <a:latin typeface="Times New Roman" pitchFamily="18" charset="0"/>
                <a:cs typeface="Times New Roman" pitchFamily="18" charset="0"/>
              </a:rPr>
              <a:t>Гармонические колебания</a:t>
            </a:r>
          </a:p>
        </p:txBody>
      </p:sp>
      <p:graphicFrame>
        <p:nvGraphicFramePr>
          <p:cNvPr id="6158" name="Object 14"/>
          <p:cNvGraphicFramePr>
            <a:graphicFrameLocks noChangeAspect="1"/>
          </p:cNvGraphicFramePr>
          <p:nvPr/>
        </p:nvGraphicFramePr>
        <p:xfrm>
          <a:off x="1357313" y="3571875"/>
          <a:ext cx="2857500" cy="592138"/>
        </p:xfrm>
        <a:graphic>
          <a:graphicData uri="http://schemas.openxmlformats.org/presentationml/2006/ole">
            <p:oleObj spid="_x0000_s6158" name="Equation" r:id="rId5" imgW="3860640" imgH="799920" progId="">
              <p:embed/>
            </p:oleObj>
          </a:graphicData>
        </a:graphic>
      </p:graphicFrame>
      <p:graphicFrame>
        <p:nvGraphicFramePr>
          <p:cNvPr id="6159" name="Object 15"/>
          <p:cNvGraphicFramePr>
            <a:graphicFrameLocks noChangeAspect="1"/>
          </p:cNvGraphicFramePr>
          <p:nvPr/>
        </p:nvGraphicFramePr>
        <p:xfrm>
          <a:off x="6000750" y="2571750"/>
          <a:ext cx="1785938" cy="280988"/>
        </p:xfrm>
        <a:graphic>
          <a:graphicData uri="http://schemas.openxmlformats.org/presentationml/2006/ole">
            <p:oleObj spid="_x0000_s6159" name="Equation" r:id="rId6" imgW="2743200" imgH="431640" progId="">
              <p:embed/>
            </p:oleObj>
          </a:graphicData>
        </a:graphic>
      </p:graphicFrame>
      <p:graphicFrame>
        <p:nvGraphicFramePr>
          <p:cNvPr id="6160" name="Object 16"/>
          <p:cNvGraphicFramePr>
            <a:graphicFrameLocks noChangeAspect="1"/>
          </p:cNvGraphicFramePr>
          <p:nvPr/>
        </p:nvGraphicFramePr>
        <p:xfrm>
          <a:off x="7643813" y="4572000"/>
          <a:ext cx="1071562" cy="542925"/>
        </p:xfrm>
        <a:graphic>
          <a:graphicData uri="http://schemas.openxmlformats.org/presentationml/2006/ole">
            <p:oleObj spid="_x0000_s6160" name="Equation" r:id="rId7" imgW="1879560" imgH="952200" progId="">
              <p:embed/>
            </p:oleObj>
          </a:graphicData>
        </a:graphic>
      </p:graphicFrame>
      <p:graphicFrame>
        <p:nvGraphicFramePr>
          <p:cNvPr id="6161" name="Object 17"/>
          <p:cNvGraphicFramePr>
            <a:graphicFrameLocks noChangeAspect="1"/>
          </p:cNvGraphicFramePr>
          <p:nvPr/>
        </p:nvGraphicFramePr>
        <p:xfrm>
          <a:off x="5715000" y="3643313"/>
          <a:ext cx="571500" cy="457200"/>
        </p:xfrm>
        <a:graphic>
          <a:graphicData uri="http://schemas.openxmlformats.org/presentationml/2006/ole">
            <p:oleObj spid="_x0000_s6161" name="Equation" r:id="rId8" imgW="952200" imgH="761760" progId="">
              <p:embed/>
            </p:oleObj>
          </a:graphicData>
        </a:graphic>
      </p:graphicFrame>
      <p:graphicFrame>
        <p:nvGraphicFramePr>
          <p:cNvPr id="6162" name="Object 18"/>
          <p:cNvGraphicFramePr>
            <a:graphicFrameLocks noChangeAspect="1"/>
          </p:cNvGraphicFramePr>
          <p:nvPr/>
        </p:nvGraphicFramePr>
        <p:xfrm>
          <a:off x="225425" y="5229225"/>
          <a:ext cx="4500563" cy="536575"/>
        </p:xfrm>
        <a:graphic>
          <a:graphicData uri="http://schemas.openxmlformats.org/presentationml/2006/ole">
            <p:oleObj spid="_x0000_s6162" name="Equation" r:id="rId9" imgW="5968800" imgH="723600" progId="">
              <p:embed/>
            </p:oleObj>
          </a:graphicData>
        </a:graphic>
      </p:graphicFrame>
      <p:graphicFrame>
        <p:nvGraphicFramePr>
          <p:cNvPr id="6163" name="Object 19"/>
          <p:cNvGraphicFramePr>
            <a:graphicFrameLocks noChangeAspect="1"/>
          </p:cNvGraphicFramePr>
          <p:nvPr/>
        </p:nvGraphicFramePr>
        <p:xfrm>
          <a:off x="571500" y="4714875"/>
          <a:ext cx="1143000" cy="311150"/>
        </p:xfrm>
        <a:graphic>
          <a:graphicData uri="http://schemas.openxmlformats.org/presentationml/2006/ole">
            <p:oleObj spid="_x0000_s6163" name="Equation" r:id="rId10" imgW="1396800" imgH="380880" progId="">
              <p:embed/>
            </p:oleObj>
          </a:graphicData>
        </a:graphic>
      </p:graphicFrame>
      <p:graphicFrame>
        <p:nvGraphicFramePr>
          <p:cNvPr id="6165" name="Object 21"/>
          <p:cNvGraphicFramePr>
            <a:graphicFrameLocks noChangeAspect="1"/>
          </p:cNvGraphicFramePr>
          <p:nvPr/>
        </p:nvGraphicFramePr>
        <p:xfrm>
          <a:off x="2357438" y="4714875"/>
          <a:ext cx="1143000" cy="296863"/>
        </p:xfrm>
        <a:graphic>
          <a:graphicData uri="http://schemas.openxmlformats.org/presentationml/2006/ole">
            <p:oleObj spid="_x0000_s6165" name="Equation" r:id="rId11" imgW="1422360" imgH="380880" progId="">
              <p:embed/>
            </p:oleObj>
          </a:graphicData>
        </a:graphic>
      </p:graphicFrame>
      <p:graphicFrame>
        <p:nvGraphicFramePr>
          <p:cNvPr id="6166" name="Object 22"/>
          <p:cNvGraphicFramePr>
            <a:graphicFrameLocks noChangeAspect="1"/>
          </p:cNvGraphicFramePr>
          <p:nvPr/>
        </p:nvGraphicFramePr>
        <p:xfrm>
          <a:off x="5929313" y="4643438"/>
          <a:ext cx="857250" cy="296862"/>
        </p:xfrm>
        <a:graphic>
          <a:graphicData uri="http://schemas.openxmlformats.org/presentationml/2006/ole">
            <p:oleObj spid="_x0000_s6166" name="Equation" r:id="rId12" imgW="1002960" imgH="342720" progId="">
              <p:embed/>
            </p:oleObj>
          </a:graphicData>
        </a:graphic>
      </p:graphicFrame>
      <p:graphicFrame>
        <p:nvGraphicFramePr>
          <p:cNvPr id="6167" name="Object 23"/>
          <p:cNvGraphicFramePr>
            <a:graphicFrameLocks noChangeAspect="1"/>
          </p:cNvGraphicFramePr>
          <p:nvPr/>
        </p:nvGraphicFramePr>
        <p:xfrm>
          <a:off x="4214813" y="4714875"/>
          <a:ext cx="785812" cy="279400"/>
        </p:xfrm>
        <a:graphic>
          <a:graphicData uri="http://schemas.openxmlformats.org/presentationml/2006/ole">
            <p:oleObj spid="_x0000_s6167" name="Equation" r:id="rId13" imgW="965160" imgH="342720" progId="">
              <p:embed/>
            </p:oleObj>
          </a:graphicData>
        </a:graphic>
      </p:graphicFrame>
      <p:sp>
        <p:nvSpPr>
          <p:cNvPr id="6178" name="object 14"/>
          <p:cNvSpPr txBox="1">
            <a:spLocks noChangeArrowheads="1"/>
          </p:cNvSpPr>
          <p:nvPr/>
        </p:nvSpPr>
        <p:spPr bwMode="auto">
          <a:xfrm>
            <a:off x="3214688" y="4286250"/>
            <a:ext cx="2690812" cy="252413"/>
          </a:xfrm>
          <a:prstGeom prst="rect">
            <a:avLst/>
          </a:prstGeom>
          <a:noFill/>
          <a:ln w="9525">
            <a:noFill/>
            <a:miter lim="800000"/>
            <a:headEnd/>
            <a:tailEnd/>
          </a:ln>
        </p:spPr>
        <p:txBody>
          <a:bodyPr lIns="0" tIns="13970" rIns="0" bIns="0">
            <a:spAutoFit/>
          </a:bodyPr>
          <a:lstStyle/>
          <a:p>
            <a:pPr algn="ctr">
              <a:spcBef>
                <a:spcPts val="2950"/>
              </a:spcBef>
            </a:pPr>
            <a:r>
              <a:rPr lang="ru-RU" sz="1500">
                <a:latin typeface="Times New Roman" pitchFamily="18" charset="0"/>
                <a:cs typeface="Times New Roman" pitchFamily="18" charset="0"/>
              </a:rPr>
              <a:t>Граничные условия</a:t>
            </a:r>
          </a:p>
        </p:txBody>
      </p:sp>
      <p:graphicFrame>
        <p:nvGraphicFramePr>
          <p:cNvPr id="6168" name="Object 24"/>
          <p:cNvGraphicFramePr>
            <a:graphicFrameLocks noChangeAspect="1"/>
          </p:cNvGraphicFramePr>
          <p:nvPr/>
        </p:nvGraphicFramePr>
        <p:xfrm>
          <a:off x="5940425" y="5157788"/>
          <a:ext cx="1500188" cy="241300"/>
        </p:xfrm>
        <a:graphic>
          <a:graphicData uri="http://schemas.openxmlformats.org/presentationml/2006/ole">
            <p:oleObj spid="_x0000_s6168" name="Equation" r:id="rId14" imgW="2145960" imgH="342720" progId="">
              <p:embed/>
            </p:oleObj>
          </a:graphicData>
        </a:graphic>
      </p:graphicFrame>
      <p:graphicFrame>
        <p:nvGraphicFramePr>
          <p:cNvPr id="6169" name="Object 25"/>
          <p:cNvGraphicFramePr>
            <a:graphicFrameLocks noChangeAspect="1"/>
          </p:cNvGraphicFramePr>
          <p:nvPr/>
        </p:nvGraphicFramePr>
        <p:xfrm>
          <a:off x="5868988" y="5443538"/>
          <a:ext cx="2000250" cy="427037"/>
        </p:xfrm>
        <a:graphic>
          <a:graphicData uri="http://schemas.openxmlformats.org/presentationml/2006/ole">
            <p:oleObj spid="_x0000_s6169" name="Equation" r:id="rId15" imgW="3162240" imgH="685800" progId="">
              <p:embed/>
            </p:oleObj>
          </a:graphicData>
        </a:graphic>
      </p:graphicFrame>
      <p:graphicFrame>
        <p:nvGraphicFramePr>
          <p:cNvPr id="6170" name="Object 26"/>
          <p:cNvGraphicFramePr>
            <a:graphicFrameLocks noChangeAspect="1"/>
          </p:cNvGraphicFramePr>
          <p:nvPr/>
        </p:nvGraphicFramePr>
        <p:xfrm>
          <a:off x="1919288" y="6092825"/>
          <a:ext cx="857250" cy="195263"/>
        </p:xfrm>
        <a:graphic>
          <a:graphicData uri="http://schemas.openxmlformats.org/presentationml/2006/ole">
            <p:oleObj spid="_x0000_s6170" name="Equation" r:id="rId16" imgW="1015920" imgH="228600" progId="">
              <p:embed/>
            </p:oleObj>
          </a:graphicData>
        </a:graphic>
      </p:graphicFrame>
      <p:graphicFrame>
        <p:nvGraphicFramePr>
          <p:cNvPr id="6171" name="Object 27"/>
          <p:cNvGraphicFramePr>
            <a:graphicFrameLocks noChangeAspect="1"/>
          </p:cNvGraphicFramePr>
          <p:nvPr/>
        </p:nvGraphicFramePr>
        <p:xfrm>
          <a:off x="3419475" y="6021388"/>
          <a:ext cx="1042988" cy="292100"/>
        </p:xfrm>
        <a:graphic>
          <a:graphicData uri="http://schemas.openxmlformats.org/presentationml/2006/ole">
            <p:oleObj spid="_x0000_s6171" name="Equation" r:id="rId17" imgW="1054080" imgH="291960" progId="">
              <p:embed/>
            </p:oleObj>
          </a:graphicData>
        </a:graphic>
      </p:graphicFrame>
      <p:graphicFrame>
        <p:nvGraphicFramePr>
          <p:cNvPr id="6172" name="Object 28"/>
          <p:cNvGraphicFramePr>
            <a:graphicFrameLocks noChangeAspect="1"/>
          </p:cNvGraphicFramePr>
          <p:nvPr/>
        </p:nvGraphicFramePr>
        <p:xfrm>
          <a:off x="5491163" y="6021388"/>
          <a:ext cx="1120775" cy="292100"/>
        </p:xfrm>
        <a:graphic>
          <a:graphicData uri="http://schemas.openxmlformats.org/presentationml/2006/ole">
            <p:oleObj spid="_x0000_s6172" name="Equation" r:id="rId18" imgW="1130040" imgH="29196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object 2"/>
          <p:cNvSpPr>
            <a:spLocks noGrp="1"/>
          </p:cNvSpPr>
          <p:nvPr>
            <p:ph type="title"/>
          </p:nvPr>
        </p:nvSpPr>
        <p:spPr>
          <a:xfrm>
            <a:off x="611188" y="260350"/>
            <a:ext cx="7818437" cy="620713"/>
          </a:xfrm>
        </p:spPr>
        <p:txBody>
          <a:bodyPr tIns="14604"/>
          <a:lstStyle/>
          <a:p>
            <a:pPr eaLnBrk="1" hangingPunct="1">
              <a:lnSpc>
                <a:spcPts val="2388"/>
              </a:lnSpc>
            </a:pPr>
            <a:r>
              <a:rPr lang="ru-RU" sz="2400" smtClean="0">
                <a:latin typeface="Times New Roman" pitchFamily="18" charset="0"/>
                <a:cs typeface="Times New Roman" pitchFamily="18" charset="0"/>
              </a:rPr>
              <a:t>Моделирование экспериментальных схем нагружения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в режиме СВМУ  (трехточечный изгиб)</a:t>
            </a:r>
          </a:p>
        </p:txBody>
      </p:sp>
      <p:pic>
        <p:nvPicPr>
          <p:cNvPr id="43010" name="object 3"/>
          <p:cNvPicPr>
            <a:picLocks noChangeAspect="1" noChangeArrowheads="1"/>
          </p:cNvPicPr>
          <p:nvPr/>
        </p:nvPicPr>
        <p:blipFill>
          <a:blip r:embed="rId2" cstate="print"/>
          <a:srcRect/>
          <a:stretch>
            <a:fillRect/>
          </a:stretch>
        </p:blipFill>
        <p:spPr bwMode="auto">
          <a:xfrm>
            <a:off x="2670175" y="982663"/>
            <a:ext cx="4251325" cy="2232025"/>
          </a:xfrm>
          <a:prstGeom prst="rect">
            <a:avLst/>
          </a:prstGeom>
          <a:noFill/>
          <a:ln w="9525">
            <a:noFill/>
            <a:miter lim="800000"/>
            <a:headEnd/>
            <a:tailEnd/>
          </a:ln>
        </p:spPr>
      </p:pic>
      <p:pic>
        <p:nvPicPr>
          <p:cNvPr id="43011" name="object 4"/>
          <p:cNvPicPr>
            <a:picLocks noChangeAspect="1" noChangeArrowheads="1"/>
          </p:cNvPicPr>
          <p:nvPr/>
        </p:nvPicPr>
        <p:blipFill>
          <a:blip r:embed="rId3" cstate="print"/>
          <a:srcRect/>
          <a:stretch>
            <a:fillRect/>
          </a:stretch>
        </p:blipFill>
        <p:spPr bwMode="auto">
          <a:xfrm>
            <a:off x="2193925" y="3790950"/>
            <a:ext cx="5468938" cy="2084388"/>
          </a:xfrm>
          <a:prstGeom prst="rect">
            <a:avLst/>
          </a:prstGeom>
          <a:noFill/>
          <a:ln w="9525">
            <a:noFill/>
            <a:miter lim="800000"/>
            <a:headEnd/>
            <a:tailEnd/>
          </a:ln>
        </p:spPr>
      </p:pic>
      <p:sp>
        <p:nvSpPr>
          <p:cNvPr id="5" name="object 5"/>
          <p:cNvSpPr txBox="1"/>
          <p:nvPr/>
        </p:nvSpPr>
        <p:spPr>
          <a:xfrm>
            <a:off x="1755775" y="5873750"/>
            <a:ext cx="6129338" cy="584200"/>
          </a:xfrm>
          <a:prstGeom prst="rect">
            <a:avLst/>
          </a:prstGeom>
        </p:spPr>
        <p:txBody>
          <a:bodyPr lIns="0" tIns="54610" rIns="0" bIns="0">
            <a:spAutoFit/>
          </a:bodyPr>
          <a:lstStyle/>
          <a:p>
            <a:pPr algn="ctr" fontAlgn="auto">
              <a:spcBef>
                <a:spcPts val="430"/>
              </a:spcBef>
              <a:spcAft>
                <a:spcPts val="0"/>
              </a:spcAft>
              <a:defRPr/>
            </a:pPr>
            <a:r>
              <a:rPr sz="1550" dirty="0">
                <a:latin typeface="Times New Roman"/>
                <a:cs typeface="Times New Roman"/>
              </a:rPr>
              <a:t>Поле</a:t>
            </a:r>
            <a:r>
              <a:rPr sz="1550" spc="90" dirty="0">
                <a:latin typeface="Times New Roman"/>
                <a:cs typeface="Times New Roman"/>
              </a:rPr>
              <a:t> </a:t>
            </a:r>
            <a:r>
              <a:rPr sz="1550" spc="5" dirty="0">
                <a:latin typeface="Times New Roman"/>
                <a:cs typeface="Times New Roman"/>
              </a:rPr>
              <a:t>напряжений</a:t>
            </a:r>
            <a:r>
              <a:rPr sz="1550" spc="125" dirty="0">
                <a:latin typeface="Times New Roman"/>
                <a:cs typeface="Times New Roman"/>
              </a:rPr>
              <a:t> </a:t>
            </a:r>
            <a:r>
              <a:rPr sz="1550" spc="15" dirty="0">
                <a:latin typeface="Times New Roman"/>
                <a:cs typeface="Times New Roman"/>
              </a:rPr>
              <a:t>в</a:t>
            </a:r>
            <a:r>
              <a:rPr sz="1550" spc="20" dirty="0">
                <a:latin typeface="Times New Roman"/>
                <a:cs typeface="Times New Roman"/>
              </a:rPr>
              <a:t> </a:t>
            </a:r>
            <a:r>
              <a:rPr sz="1550" spc="15" dirty="0">
                <a:latin typeface="Times New Roman"/>
                <a:cs typeface="Times New Roman"/>
              </a:rPr>
              <a:t>начальный</a:t>
            </a:r>
            <a:r>
              <a:rPr sz="1550" spc="55" dirty="0">
                <a:latin typeface="Times New Roman"/>
                <a:cs typeface="Times New Roman"/>
              </a:rPr>
              <a:t> </a:t>
            </a:r>
            <a:r>
              <a:rPr sz="1550" spc="5" dirty="0">
                <a:latin typeface="Times New Roman"/>
                <a:cs typeface="Times New Roman"/>
              </a:rPr>
              <a:t>момент</a:t>
            </a:r>
            <a:r>
              <a:rPr sz="1550" spc="105" dirty="0">
                <a:latin typeface="Times New Roman"/>
                <a:cs typeface="Times New Roman"/>
              </a:rPr>
              <a:t> </a:t>
            </a:r>
            <a:r>
              <a:rPr sz="1550" spc="5" dirty="0">
                <a:latin typeface="Times New Roman"/>
                <a:cs typeface="Times New Roman"/>
              </a:rPr>
              <a:t>времени.</a:t>
            </a:r>
            <a:r>
              <a:rPr sz="1550" spc="114" dirty="0">
                <a:latin typeface="Times New Roman"/>
                <a:cs typeface="Times New Roman"/>
              </a:rPr>
              <a:t> </a:t>
            </a:r>
            <a:r>
              <a:rPr sz="1550" spc="15" dirty="0">
                <a:latin typeface="Times New Roman"/>
                <a:cs typeface="Times New Roman"/>
              </a:rPr>
              <a:t>Виды</a:t>
            </a:r>
            <a:r>
              <a:rPr sz="1550" spc="55" dirty="0">
                <a:latin typeface="Times New Roman"/>
                <a:cs typeface="Times New Roman"/>
              </a:rPr>
              <a:t> </a:t>
            </a:r>
            <a:r>
              <a:rPr sz="1550" spc="-5" dirty="0">
                <a:latin typeface="Times New Roman"/>
                <a:cs typeface="Times New Roman"/>
              </a:rPr>
              <a:t>сбоку</a:t>
            </a:r>
            <a:r>
              <a:rPr sz="1550" spc="110" dirty="0">
                <a:latin typeface="Times New Roman"/>
                <a:cs typeface="Times New Roman"/>
              </a:rPr>
              <a:t> </a:t>
            </a:r>
            <a:r>
              <a:rPr sz="1550" spc="15" dirty="0">
                <a:latin typeface="Times New Roman"/>
                <a:cs typeface="Times New Roman"/>
              </a:rPr>
              <a:t>и</a:t>
            </a:r>
            <a:r>
              <a:rPr sz="1550" spc="20" dirty="0">
                <a:latin typeface="Times New Roman"/>
                <a:cs typeface="Times New Roman"/>
              </a:rPr>
              <a:t> </a:t>
            </a:r>
            <a:r>
              <a:rPr sz="1550" spc="15" dirty="0">
                <a:latin typeface="Times New Roman"/>
                <a:cs typeface="Times New Roman"/>
              </a:rPr>
              <a:t>с</a:t>
            </a:r>
            <a:r>
              <a:rPr sz="1550" spc="25" dirty="0">
                <a:latin typeface="Times New Roman"/>
                <a:cs typeface="Times New Roman"/>
              </a:rPr>
              <a:t> </a:t>
            </a:r>
            <a:r>
              <a:rPr sz="1550" spc="-10" dirty="0">
                <a:latin typeface="Times New Roman"/>
                <a:cs typeface="Times New Roman"/>
              </a:rPr>
              <a:t>торца</a:t>
            </a:r>
            <a:endParaRPr sz="1550">
              <a:latin typeface="Times New Roman"/>
              <a:cs typeface="Times New Roman"/>
            </a:endParaRPr>
          </a:p>
          <a:p>
            <a:pPr marL="10795" algn="ctr" fontAlgn="auto">
              <a:spcBef>
                <a:spcPts val="340"/>
              </a:spcBef>
              <a:spcAft>
                <a:spcPts val="0"/>
              </a:spcAft>
              <a:defRPr/>
            </a:pPr>
            <a:r>
              <a:rPr sz="1550" spc="20" dirty="0">
                <a:latin typeface="Times New Roman"/>
                <a:cs typeface="Times New Roman"/>
              </a:rPr>
              <a:t>на </a:t>
            </a:r>
            <a:r>
              <a:rPr sz="1550" spc="5" dirty="0">
                <a:latin typeface="Times New Roman"/>
                <a:cs typeface="Times New Roman"/>
              </a:rPr>
              <a:t>сечение</a:t>
            </a:r>
            <a:r>
              <a:rPr sz="1550" spc="100" dirty="0">
                <a:latin typeface="Times New Roman"/>
                <a:cs typeface="Times New Roman"/>
              </a:rPr>
              <a:t> </a:t>
            </a:r>
            <a:r>
              <a:rPr sz="1550" dirty="0">
                <a:latin typeface="Times New Roman"/>
                <a:cs typeface="Times New Roman"/>
              </a:rPr>
              <a:t>образца</a:t>
            </a:r>
            <a:r>
              <a:rPr sz="1550" spc="130" dirty="0">
                <a:latin typeface="Times New Roman"/>
                <a:cs typeface="Times New Roman"/>
              </a:rPr>
              <a:t> </a:t>
            </a:r>
            <a:r>
              <a:rPr sz="1550" dirty="0">
                <a:latin typeface="Times New Roman"/>
                <a:cs typeface="Times New Roman"/>
              </a:rPr>
              <a:t>ровно</a:t>
            </a:r>
            <a:r>
              <a:rPr sz="1550" spc="114" dirty="0">
                <a:latin typeface="Times New Roman"/>
                <a:cs typeface="Times New Roman"/>
              </a:rPr>
              <a:t> </a:t>
            </a:r>
            <a:r>
              <a:rPr sz="1550" spc="15" dirty="0">
                <a:latin typeface="Times New Roman"/>
                <a:cs typeface="Times New Roman"/>
              </a:rPr>
              <a:t>в </a:t>
            </a:r>
            <a:r>
              <a:rPr sz="1550" dirty="0">
                <a:latin typeface="Times New Roman"/>
                <a:cs typeface="Times New Roman"/>
              </a:rPr>
              <a:t>середине.</a:t>
            </a:r>
            <a:r>
              <a:rPr sz="1550" spc="235" dirty="0">
                <a:latin typeface="Times New Roman"/>
                <a:cs typeface="Times New Roman"/>
              </a:rPr>
              <a:t> </a:t>
            </a:r>
            <a:r>
              <a:rPr sz="1550" spc="15" dirty="0">
                <a:latin typeface="Times New Roman"/>
                <a:cs typeface="Times New Roman"/>
              </a:rPr>
              <a:t>F</a:t>
            </a:r>
            <a:r>
              <a:rPr sz="1550" spc="-5" dirty="0">
                <a:latin typeface="Times New Roman"/>
                <a:cs typeface="Times New Roman"/>
              </a:rPr>
              <a:t> </a:t>
            </a:r>
            <a:r>
              <a:rPr sz="1550" spc="15" dirty="0">
                <a:latin typeface="Times New Roman"/>
                <a:cs typeface="Times New Roman"/>
              </a:rPr>
              <a:t>=</a:t>
            </a:r>
            <a:r>
              <a:rPr sz="1550" spc="45" dirty="0">
                <a:latin typeface="Times New Roman"/>
                <a:cs typeface="Times New Roman"/>
              </a:rPr>
              <a:t> </a:t>
            </a:r>
            <a:r>
              <a:rPr sz="1550" spc="15" dirty="0">
                <a:latin typeface="Times New Roman"/>
                <a:cs typeface="Times New Roman"/>
              </a:rPr>
              <a:t>22068</a:t>
            </a:r>
            <a:r>
              <a:rPr sz="1550" spc="45" dirty="0">
                <a:latin typeface="Times New Roman"/>
                <a:cs typeface="Times New Roman"/>
              </a:rPr>
              <a:t> </a:t>
            </a:r>
            <a:r>
              <a:rPr sz="1550" spc="20" dirty="0">
                <a:latin typeface="Times New Roman"/>
                <a:cs typeface="Times New Roman"/>
              </a:rPr>
              <a:t>Hz,</a:t>
            </a:r>
            <a:r>
              <a:rPr sz="1550" spc="5" dirty="0">
                <a:latin typeface="Times New Roman"/>
                <a:cs typeface="Times New Roman"/>
              </a:rPr>
              <a:t> </a:t>
            </a:r>
            <a:r>
              <a:rPr sz="1550" spc="20" dirty="0">
                <a:latin typeface="Times New Roman"/>
                <a:cs typeface="Times New Roman"/>
              </a:rPr>
              <a:t>N</a:t>
            </a:r>
            <a:r>
              <a:rPr sz="1550" spc="15" dirty="0">
                <a:latin typeface="Times New Roman"/>
                <a:cs typeface="Times New Roman"/>
              </a:rPr>
              <a:t> =</a:t>
            </a:r>
            <a:r>
              <a:rPr sz="1550" spc="10" dirty="0">
                <a:latin typeface="Times New Roman"/>
                <a:cs typeface="Times New Roman"/>
              </a:rPr>
              <a:t> 0.</a:t>
            </a:r>
            <a:endParaRPr sz="1550">
              <a:latin typeface="Times New Roman"/>
              <a:cs typeface="Times New Roman"/>
            </a:endParaRPr>
          </a:p>
        </p:txBody>
      </p:sp>
      <p:sp>
        <p:nvSpPr>
          <p:cNvPr id="6" name="object 6"/>
          <p:cNvSpPr txBox="1"/>
          <p:nvPr/>
        </p:nvSpPr>
        <p:spPr>
          <a:xfrm>
            <a:off x="3876675" y="3179763"/>
            <a:ext cx="1385888" cy="266700"/>
          </a:xfrm>
          <a:prstGeom prst="rect">
            <a:avLst/>
          </a:prstGeom>
        </p:spPr>
        <p:txBody>
          <a:bodyPr lIns="0" tIns="16510" rIns="0" bIns="0">
            <a:spAutoFit/>
          </a:bodyPr>
          <a:lstStyle/>
          <a:p>
            <a:pPr marL="12700" fontAlgn="auto">
              <a:spcBef>
                <a:spcPts val="130"/>
              </a:spcBef>
              <a:spcAft>
                <a:spcPts val="0"/>
              </a:spcAft>
              <a:defRPr/>
            </a:pPr>
            <a:r>
              <a:rPr sz="1550" spc="5" dirty="0">
                <a:latin typeface="Times New Roman"/>
                <a:cs typeface="Times New Roman"/>
              </a:rPr>
              <a:t>Расчетная</a:t>
            </a:r>
            <a:r>
              <a:rPr sz="1550" spc="50" dirty="0">
                <a:latin typeface="Times New Roman"/>
                <a:cs typeface="Times New Roman"/>
              </a:rPr>
              <a:t> </a:t>
            </a:r>
            <a:r>
              <a:rPr sz="1550" dirty="0">
                <a:latin typeface="Times New Roman"/>
                <a:cs typeface="Times New Roman"/>
              </a:rPr>
              <a:t>сетка</a:t>
            </a:r>
            <a:endParaRPr sz="155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object 2"/>
          <p:cNvSpPr>
            <a:spLocks noGrp="1"/>
          </p:cNvSpPr>
          <p:nvPr>
            <p:ph type="title"/>
          </p:nvPr>
        </p:nvSpPr>
        <p:spPr>
          <a:xfrm>
            <a:off x="250825" y="260350"/>
            <a:ext cx="8353425" cy="630238"/>
          </a:xfrm>
        </p:spPr>
        <p:txBody>
          <a:bodyPr tIns="27305"/>
          <a:lstStyle/>
          <a:p>
            <a:pPr marL="2009775" indent="-1998663" algn="just" eaLnBrk="1" hangingPunct="1">
              <a:lnSpc>
                <a:spcPts val="2375"/>
              </a:lnSpc>
              <a:spcBef>
                <a:spcPts val="213"/>
              </a:spcBef>
            </a:pPr>
            <a:r>
              <a:rPr lang="ru-RU" sz="2400" smtClean="0">
                <a:latin typeface="Times New Roman" pitchFamily="18" charset="0"/>
                <a:cs typeface="Times New Roman" pitchFamily="18" charset="0"/>
              </a:rPr>
              <a:t>Моделирование экспериментальных схем нагружения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в режиме  СВМУ (трехточечный изгиб)</a:t>
            </a:r>
          </a:p>
        </p:txBody>
      </p:sp>
      <p:pic>
        <p:nvPicPr>
          <p:cNvPr id="44034" name="object 3"/>
          <p:cNvPicPr>
            <a:picLocks noChangeAspect="1" noChangeArrowheads="1"/>
          </p:cNvPicPr>
          <p:nvPr/>
        </p:nvPicPr>
        <p:blipFill>
          <a:blip r:embed="rId2" cstate="print"/>
          <a:srcRect/>
          <a:stretch>
            <a:fillRect/>
          </a:stretch>
        </p:blipFill>
        <p:spPr bwMode="auto">
          <a:xfrm>
            <a:off x="1765300" y="1123950"/>
            <a:ext cx="5810250" cy="2049463"/>
          </a:xfrm>
          <a:prstGeom prst="rect">
            <a:avLst/>
          </a:prstGeom>
          <a:noFill/>
          <a:ln w="9525">
            <a:noFill/>
            <a:miter lim="800000"/>
            <a:headEnd/>
            <a:tailEnd/>
          </a:ln>
        </p:spPr>
      </p:pic>
      <p:sp>
        <p:nvSpPr>
          <p:cNvPr id="44035" name="object 4"/>
          <p:cNvSpPr txBox="1">
            <a:spLocks noChangeArrowheads="1"/>
          </p:cNvSpPr>
          <p:nvPr/>
        </p:nvSpPr>
        <p:spPr bwMode="auto">
          <a:xfrm>
            <a:off x="1482725" y="3181350"/>
            <a:ext cx="6483350" cy="584200"/>
          </a:xfrm>
          <a:prstGeom prst="rect">
            <a:avLst/>
          </a:prstGeom>
          <a:noFill/>
          <a:ln w="9525">
            <a:noFill/>
            <a:miter lim="800000"/>
            <a:headEnd/>
            <a:tailEnd/>
          </a:ln>
        </p:spPr>
        <p:txBody>
          <a:bodyPr lIns="0" tIns="54610" rIns="0" bIns="0">
            <a:spAutoFit/>
          </a:bodyPr>
          <a:lstStyle/>
          <a:p>
            <a:pPr algn="ctr">
              <a:spcBef>
                <a:spcPts val="425"/>
              </a:spcBef>
            </a:pPr>
            <a:r>
              <a:rPr lang="ru-RU" sz="1500">
                <a:latin typeface="Times New Roman" pitchFamily="18" charset="0"/>
                <a:cs typeface="Times New Roman" pitchFamily="18" charset="0"/>
              </a:rPr>
              <a:t>Зародилась трещина. На виде сбоку её не видно потому, что трещина</a:t>
            </a:r>
          </a:p>
          <a:p>
            <a:pPr algn="ctr">
              <a:spcBef>
                <a:spcPts val="338"/>
              </a:spcBef>
            </a:pPr>
            <a:r>
              <a:rPr lang="ru-RU" sz="1500">
                <a:latin typeface="Times New Roman" pitchFamily="18" charset="0"/>
                <a:cs typeface="Times New Roman" pitchFamily="18" charset="0"/>
              </a:rPr>
              <a:t>пока не вышла на боковую поверхность. F = 21873 Hz, N = 6.0802e9</a:t>
            </a:r>
          </a:p>
        </p:txBody>
      </p:sp>
      <p:pic>
        <p:nvPicPr>
          <p:cNvPr id="44036" name="object 5"/>
          <p:cNvPicPr>
            <a:picLocks noChangeAspect="1" noChangeArrowheads="1"/>
          </p:cNvPicPr>
          <p:nvPr/>
        </p:nvPicPr>
        <p:blipFill>
          <a:blip r:embed="rId3" cstate="print"/>
          <a:srcRect/>
          <a:stretch>
            <a:fillRect/>
          </a:stretch>
        </p:blipFill>
        <p:spPr bwMode="auto">
          <a:xfrm>
            <a:off x="1792288" y="4005263"/>
            <a:ext cx="5948362" cy="1943100"/>
          </a:xfrm>
          <a:prstGeom prst="rect">
            <a:avLst/>
          </a:prstGeom>
          <a:noFill/>
          <a:ln w="9525">
            <a:noFill/>
            <a:miter lim="800000"/>
            <a:headEnd/>
            <a:tailEnd/>
          </a:ln>
        </p:spPr>
      </p:pic>
      <p:sp>
        <p:nvSpPr>
          <p:cNvPr id="6" name="object 6"/>
          <p:cNvSpPr txBox="1"/>
          <p:nvPr/>
        </p:nvSpPr>
        <p:spPr>
          <a:xfrm>
            <a:off x="1595438" y="5975350"/>
            <a:ext cx="5945187" cy="582613"/>
          </a:xfrm>
          <a:prstGeom prst="rect">
            <a:avLst/>
          </a:prstGeom>
        </p:spPr>
        <p:txBody>
          <a:bodyPr lIns="0" tIns="53975" rIns="0" bIns="0">
            <a:spAutoFit/>
          </a:bodyPr>
          <a:lstStyle/>
          <a:p>
            <a:pPr algn="ctr" fontAlgn="auto">
              <a:spcBef>
                <a:spcPts val="425"/>
              </a:spcBef>
              <a:spcAft>
                <a:spcPts val="0"/>
              </a:spcAft>
              <a:defRPr/>
            </a:pPr>
            <a:r>
              <a:rPr sz="1550" spc="-5" dirty="0">
                <a:latin typeface="Times New Roman"/>
                <a:cs typeface="Times New Roman"/>
              </a:rPr>
              <a:t>Трещина</a:t>
            </a:r>
            <a:r>
              <a:rPr sz="1550" spc="165" dirty="0">
                <a:latin typeface="Times New Roman"/>
                <a:cs typeface="Times New Roman"/>
              </a:rPr>
              <a:t> </a:t>
            </a:r>
            <a:r>
              <a:rPr sz="1550" dirty="0">
                <a:latin typeface="Times New Roman"/>
                <a:cs typeface="Times New Roman"/>
              </a:rPr>
              <a:t>приобрела</a:t>
            </a:r>
            <a:r>
              <a:rPr sz="1550" spc="210" dirty="0">
                <a:latin typeface="Times New Roman"/>
                <a:cs typeface="Times New Roman"/>
              </a:rPr>
              <a:t> </a:t>
            </a:r>
            <a:r>
              <a:rPr sz="1550" spc="20" dirty="0">
                <a:latin typeface="Times New Roman"/>
                <a:cs typeface="Times New Roman"/>
              </a:rPr>
              <a:t>вид</a:t>
            </a:r>
            <a:r>
              <a:rPr sz="1550" spc="-10" dirty="0">
                <a:latin typeface="Times New Roman"/>
                <a:cs typeface="Times New Roman"/>
              </a:rPr>
              <a:t> круговой</a:t>
            </a:r>
            <a:r>
              <a:rPr sz="1550" spc="204" dirty="0">
                <a:latin typeface="Times New Roman"/>
                <a:cs typeface="Times New Roman"/>
              </a:rPr>
              <a:t> </a:t>
            </a:r>
            <a:r>
              <a:rPr sz="1550" spc="15" dirty="0">
                <a:latin typeface="Times New Roman"/>
                <a:cs typeface="Times New Roman"/>
              </a:rPr>
              <a:t>и</a:t>
            </a:r>
            <a:r>
              <a:rPr sz="1550" spc="20" dirty="0">
                <a:latin typeface="Times New Roman"/>
                <a:cs typeface="Times New Roman"/>
              </a:rPr>
              <a:t> вышла</a:t>
            </a:r>
            <a:r>
              <a:rPr sz="1550" spc="25" dirty="0">
                <a:latin typeface="Times New Roman"/>
                <a:cs typeface="Times New Roman"/>
              </a:rPr>
              <a:t> </a:t>
            </a:r>
            <a:r>
              <a:rPr sz="1550" spc="20" dirty="0">
                <a:latin typeface="Times New Roman"/>
                <a:cs typeface="Times New Roman"/>
              </a:rPr>
              <a:t>на </a:t>
            </a:r>
            <a:r>
              <a:rPr sz="1550" spc="-25" dirty="0">
                <a:latin typeface="Times New Roman"/>
                <a:cs typeface="Times New Roman"/>
              </a:rPr>
              <a:t>боковую</a:t>
            </a:r>
            <a:r>
              <a:rPr sz="1550" spc="195" dirty="0">
                <a:latin typeface="Times New Roman"/>
                <a:cs typeface="Times New Roman"/>
              </a:rPr>
              <a:t> </a:t>
            </a:r>
            <a:r>
              <a:rPr sz="1550" spc="5" dirty="0">
                <a:latin typeface="Times New Roman"/>
                <a:cs typeface="Times New Roman"/>
              </a:rPr>
              <a:t>поверхность.</a:t>
            </a:r>
            <a:endParaRPr sz="1550">
              <a:latin typeface="Times New Roman"/>
              <a:cs typeface="Times New Roman"/>
            </a:endParaRPr>
          </a:p>
          <a:p>
            <a:pPr marL="12700" algn="ctr" fontAlgn="auto">
              <a:spcBef>
                <a:spcPts val="335"/>
              </a:spcBef>
              <a:spcAft>
                <a:spcPts val="0"/>
              </a:spcAft>
              <a:defRPr/>
            </a:pPr>
            <a:r>
              <a:rPr sz="1550" spc="20" dirty="0">
                <a:latin typeface="Times New Roman"/>
                <a:cs typeface="Times New Roman"/>
              </a:rPr>
              <a:t>F</a:t>
            </a:r>
            <a:r>
              <a:rPr sz="1550" spc="15" dirty="0">
                <a:latin typeface="Times New Roman"/>
                <a:cs typeface="Times New Roman"/>
              </a:rPr>
              <a:t> </a:t>
            </a:r>
            <a:r>
              <a:rPr sz="1550" spc="20" dirty="0">
                <a:latin typeface="Times New Roman"/>
                <a:cs typeface="Times New Roman"/>
              </a:rPr>
              <a:t>=</a:t>
            </a:r>
            <a:r>
              <a:rPr sz="1550" spc="10" dirty="0">
                <a:latin typeface="Times New Roman"/>
                <a:cs typeface="Times New Roman"/>
              </a:rPr>
              <a:t> 21634</a:t>
            </a:r>
            <a:r>
              <a:rPr sz="1550" spc="35" dirty="0">
                <a:latin typeface="Times New Roman"/>
                <a:cs typeface="Times New Roman"/>
              </a:rPr>
              <a:t> </a:t>
            </a:r>
            <a:r>
              <a:rPr sz="1550" spc="20" dirty="0">
                <a:latin typeface="Times New Roman"/>
                <a:cs typeface="Times New Roman"/>
              </a:rPr>
              <a:t>Hz,</a:t>
            </a:r>
            <a:r>
              <a:rPr sz="1550" spc="5" dirty="0">
                <a:latin typeface="Times New Roman"/>
                <a:cs typeface="Times New Roman"/>
              </a:rPr>
              <a:t> </a:t>
            </a:r>
            <a:r>
              <a:rPr sz="1550" spc="25" dirty="0">
                <a:latin typeface="Times New Roman"/>
                <a:cs typeface="Times New Roman"/>
              </a:rPr>
              <a:t>N</a:t>
            </a:r>
            <a:r>
              <a:rPr sz="1550" spc="5" dirty="0">
                <a:latin typeface="Times New Roman"/>
                <a:cs typeface="Times New Roman"/>
              </a:rPr>
              <a:t> </a:t>
            </a:r>
            <a:r>
              <a:rPr sz="1550" spc="20" dirty="0">
                <a:latin typeface="Times New Roman"/>
                <a:cs typeface="Times New Roman"/>
              </a:rPr>
              <a:t>=</a:t>
            </a:r>
            <a:r>
              <a:rPr sz="1550" spc="10" dirty="0">
                <a:latin typeface="Times New Roman"/>
                <a:cs typeface="Times New Roman"/>
              </a:rPr>
              <a:t> 6.0908e9</a:t>
            </a:r>
            <a:endParaRPr sz="155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object 2"/>
          <p:cNvPicPr>
            <a:picLocks noChangeAspect="1" noChangeArrowheads="1"/>
          </p:cNvPicPr>
          <p:nvPr/>
        </p:nvPicPr>
        <p:blipFill>
          <a:blip r:embed="rId2" cstate="print"/>
          <a:srcRect/>
          <a:stretch>
            <a:fillRect/>
          </a:stretch>
        </p:blipFill>
        <p:spPr bwMode="auto">
          <a:xfrm>
            <a:off x="819150" y="136525"/>
            <a:ext cx="7273925" cy="727075"/>
          </a:xfrm>
          <a:prstGeom prst="rect">
            <a:avLst/>
          </a:prstGeom>
          <a:noFill/>
          <a:ln w="9525">
            <a:noFill/>
            <a:miter lim="800000"/>
            <a:headEnd/>
            <a:tailEnd/>
          </a:ln>
        </p:spPr>
      </p:pic>
      <p:pic>
        <p:nvPicPr>
          <p:cNvPr id="8194" name="object 3"/>
          <p:cNvPicPr>
            <a:picLocks noChangeAspect="1" noChangeArrowheads="1"/>
          </p:cNvPicPr>
          <p:nvPr/>
        </p:nvPicPr>
        <p:blipFill>
          <a:blip r:embed="rId3" cstate="print"/>
          <a:srcRect/>
          <a:stretch>
            <a:fillRect/>
          </a:stretch>
        </p:blipFill>
        <p:spPr bwMode="auto">
          <a:xfrm>
            <a:off x="250825" y="2349500"/>
            <a:ext cx="4024313" cy="3457575"/>
          </a:xfrm>
          <a:prstGeom prst="rect">
            <a:avLst/>
          </a:prstGeom>
          <a:noFill/>
          <a:ln w="9525">
            <a:noFill/>
            <a:miter lim="800000"/>
            <a:headEnd/>
            <a:tailEnd/>
          </a:ln>
        </p:spPr>
      </p:pic>
      <p:pic>
        <p:nvPicPr>
          <p:cNvPr id="8195" name="object 4"/>
          <p:cNvPicPr>
            <a:picLocks noChangeAspect="1" noChangeArrowheads="1"/>
          </p:cNvPicPr>
          <p:nvPr/>
        </p:nvPicPr>
        <p:blipFill>
          <a:blip r:embed="rId4" cstate="print"/>
          <a:srcRect/>
          <a:stretch>
            <a:fillRect/>
          </a:stretch>
        </p:blipFill>
        <p:spPr bwMode="auto">
          <a:xfrm>
            <a:off x="754063" y="946150"/>
            <a:ext cx="7200900" cy="1101725"/>
          </a:xfrm>
          <a:prstGeom prst="rect">
            <a:avLst/>
          </a:prstGeom>
          <a:noFill/>
          <a:ln w="9525">
            <a:noFill/>
            <a:miter lim="800000"/>
            <a:headEnd/>
            <a:tailEnd/>
          </a:ln>
        </p:spPr>
      </p:pic>
      <p:pic>
        <p:nvPicPr>
          <p:cNvPr id="8196" name="object 5"/>
          <p:cNvPicPr>
            <a:picLocks noChangeAspect="1" noChangeArrowheads="1"/>
          </p:cNvPicPr>
          <p:nvPr/>
        </p:nvPicPr>
        <p:blipFill>
          <a:blip r:embed="rId5" cstate="print"/>
          <a:srcRect/>
          <a:stretch>
            <a:fillRect/>
          </a:stretch>
        </p:blipFill>
        <p:spPr bwMode="auto">
          <a:xfrm>
            <a:off x="4306888" y="2349500"/>
            <a:ext cx="4430712"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4604"/>
          <a:lstStyle/>
          <a:p>
            <a:pPr eaLnBrk="1" hangingPunct="1">
              <a:lnSpc>
                <a:spcPts val="2388"/>
              </a:lnSpc>
              <a:spcBef>
                <a:spcPts val="113"/>
              </a:spcBef>
            </a:pPr>
            <a:r>
              <a:rPr lang="ru-RU" sz="2400" smtClean="0">
                <a:latin typeface="Times New Roman" pitchFamily="18" charset="0"/>
                <a:cs typeface="Times New Roman" pitchFamily="18" charset="0"/>
              </a:rPr>
              <a:t>Моделирование экспериментальных схем нагружения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в режиме СВМУ  (трехточечный изгиб)</a:t>
            </a:r>
          </a:p>
        </p:txBody>
      </p:sp>
      <p:pic>
        <p:nvPicPr>
          <p:cNvPr id="45058" name="object 3"/>
          <p:cNvPicPr>
            <a:picLocks noChangeAspect="1" noChangeArrowheads="1"/>
          </p:cNvPicPr>
          <p:nvPr/>
        </p:nvPicPr>
        <p:blipFill>
          <a:blip r:embed="rId2" cstate="print"/>
          <a:srcRect/>
          <a:stretch>
            <a:fillRect/>
          </a:stretch>
        </p:blipFill>
        <p:spPr bwMode="auto">
          <a:xfrm>
            <a:off x="1979613" y="1123950"/>
            <a:ext cx="5381625" cy="2049463"/>
          </a:xfrm>
          <a:prstGeom prst="rect">
            <a:avLst/>
          </a:prstGeom>
          <a:noFill/>
          <a:ln w="9525">
            <a:noFill/>
            <a:miter lim="800000"/>
            <a:headEnd/>
            <a:tailEnd/>
          </a:ln>
        </p:spPr>
      </p:pic>
      <p:pic>
        <p:nvPicPr>
          <p:cNvPr id="45059" name="object 4"/>
          <p:cNvPicPr>
            <a:picLocks noChangeAspect="1" noChangeArrowheads="1"/>
          </p:cNvPicPr>
          <p:nvPr/>
        </p:nvPicPr>
        <p:blipFill>
          <a:blip r:embed="rId3" cstate="print"/>
          <a:srcRect/>
          <a:stretch>
            <a:fillRect/>
          </a:stretch>
        </p:blipFill>
        <p:spPr bwMode="auto">
          <a:xfrm>
            <a:off x="1860550" y="3716338"/>
            <a:ext cx="5614988" cy="2012950"/>
          </a:xfrm>
          <a:prstGeom prst="rect">
            <a:avLst/>
          </a:prstGeom>
          <a:noFill/>
          <a:ln w="9525">
            <a:noFill/>
            <a:miter lim="800000"/>
            <a:headEnd/>
            <a:tailEnd/>
          </a:ln>
        </p:spPr>
      </p:pic>
      <p:sp>
        <p:nvSpPr>
          <p:cNvPr id="5" name="object 5"/>
          <p:cNvSpPr txBox="1"/>
          <p:nvPr/>
        </p:nvSpPr>
        <p:spPr>
          <a:xfrm>
            <a:off x="4008438" y="3197225"/>
            <a:ext cx="1127125" cy="268288"/>
          </a:xfrm>
          <a:prstGeom prst="rect">
            <a:avLst/>
          </a:prstGeom>
        </p:spPr>
        <p:txBody>
          <a:bodyPr lIns="0" tIns="17145" rIns="0" bIns="0">
            <a:spAutoFit/>
          </a:bodyPr>
          <a:lstStyle/>
          <a:p>
            <a:pPr marL="12700" fontAlgn="auto">
              <a:spcBef>
                <a:spcPts val="135"/>
              </a:spcBef>
              <a:spcAft>
                <a:spcPts val="0"/>
              </a:spcAft>
              <a:defRPr/>
            </a:pPr>
            <a:r>
              <a:rPr sz="1550" spc="25" dirty="0">
                <a:latin typeface="Times New Roman"/>
                <a:cs typeface="Times New Roman"/>
              </a:rPr>
              <a:t>N</a:t>
            </a:r>
            <a:r>
              <a:rPr sz="1550" spc="-25" dirty="0">
                <a:latin typeface="Times New Roman"/>
                <a:cs typeface="Times New Roman"/>
              </a:rPr>
              <a:t> </a:t>
            </a:r>
            <a:r>
              <a:rPr sz="1550" spc="20" dirty="0">
                <a:latin typeface="Times New Roman"/>
                <a:cs typeface="Times New Roman"/>
              </a:rPr>
              <a:t>=</a:t>
            </a:r>
            <a:r>
              <a:rPr sz="1550" spc="-25" dirty="0">
                <a:latin typeface="Times New Roman"/>
                <a:cs typeface="Times New Roman"/>
              </a:rPr>
              <a:t> </a:t>
            </a:r>
            <a:r>
              <a:rPr sz="1550" spc="10" dirty="0">
                <a:latin typeface="Times New Roman"/>
                <a:cs typeface="Times New Roman"/>
              </a:rPr>
              <a:t>6.0919e9</a:t>
            </a:r>
            <a:endParaRPr sz="1550">
              <a:latin typeface="Times New Roman"/>
              <a:cs typeface="Times New Roman"/>
            </a:endParaRPr>
          </a:p>
        </p:txBody>
      </p:sp>
      <p:sp>
        <p:nvSpPr>
          <p:cNvPr id="6" name="object 6"/>
          <p:cNvSpPr txBox="1"/>
          <p:nvPr/>
        </p:nvSpPr>
        <p:spPr>
          <a:xfrm>
            <a:off x="4262438" y="5905500"/>
            <a:ext cx="1127125" cy="268288"/>
          </a:xfrm>
          <a:prstGeom prst="rect">
            <a:avLst/>
          </a:prstGeom>
        </p:spPr>
        <p:txBody>
          <a:bodyPr lIns="0" tIns="17145" rIns="0" bIns="0">
            <a:spAutoFit/>
          </a:bodyPr>
          <a:lstStyle/>
          <a:p>
            <a:pPr marL="12700" fontAlgn="auto">
              <a:spcBef>
                <a:spcPts val="135"/>
              </a:spcBef>
              <a:spcAft>
                <a:spcPts val="0"/>
              </a:spcAft>
              <a:defRPr/>
            </a:pPr>
            <a:r>
              <a:rPr sz="1550" spc="25" dirty="0">
                <a:latin typeface="Times New Roman"/>
                <a:cs typeface="Times New Roman"/>
              </a:rPr>
              <a:t>N</a:t>
            </a:r>
            <a:r>
              <a:rPr sz="1550" spc="-25" dirty="0">
                <a:latin typeface="Times New Roman"/>
                <a:cs typeface="Times New Roman"/>
              </a:rPr>
              <a:t> </a:t>
            </a:r>
            <a:r>
              <a:rPr sz="1550" spc="20" dirty="0">
                <a:latin typeface="Times New Roman"/>
                <a:cs typeface="Times New Roman"/>
              </a:rPr>
              <a:t>=</a:t>
            </a:r>
            <a:r>
              <a:rPr sz="1550" spc="-25" dirty="0">
                <a:latin typeface="Times New Roman"/>
                <a:cs typeface="Times New Roman"/>
              </a:rPr>
              <a:t> </a:t>
            </a:r>
            <a:r>
              <a:rPr sz="1550" spc="10" dirty="0">
                <a:latin typeface="Times New Roman"/>
                <a:cs typeface="Times New Roman"/>
              </a:rPr>
              <a:t>6.0920e9</a:t>
            </a:r>
            <a:endParaRPr sz="155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4604"/>
          <a:lstStyle/>
          <a:p>
            <a:pPr eaLnBrk="1" hangingPunct="1">
              <a:lnSpc>
                <a:spcPts val="2388"/>
              </a:lnSpc>
              <a:spcBef>
                <a:spcPts val="113"/>
              </a:spcBef>
            </a:pPr>
            <a:r>
              <a:rPr lang="ru-RU" sz="2400" smtClean="0">
                <a:latin typeface="Times New Roman" pitchFamily="18" charset="0"/>
                <a:cs typeface="Times New Roman" pitchFamily="18" charset="0"/>
              </a:rPr>
              <a:t>Моделирование экспериментальных схем нагружения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в режиме СВМУ  (трехточечный изгиб)</a:t>
            </a:r>
          </a:p>
        </p:txBody>
      </p:sp>
      <p:sp>
        <p:nvSpPr>
          <p:cNvPr id="4" name="object 4"/>
          <p:cNvSpPr txBox="1"/>
          <p:nvPr/>
        </p:nvSpPr>
        <p:spPr>
          <a:xfrm>
            <a:off x="539750" y="5589588"/>
            <a:ext cx="8277225" cy="481012"/>
          </a:xfrm>
          <a:prstGeom prst="rect">
            <a:avLst/>
          </a:prstGeom>
        </p:spPr>
        <p:txBody>
          <a:bodyPr lIns="0" tIns="17145" rIns="0" bIns="0">
            <a:spAutoFit/>
          </a:bodyPr>
          <a:lstStyle/>
          <a:p>
            <a:pPr algn="ctr" fontAlgn="auto">
              <a:spcBef>
                <a:spcPts val="135"/>
              </a:spcBef>
              <a:spcAft>
                <a:spcPts val="0"/>
              </a:spcAft>
              <a:defRPr/>
            </a:pPr>
            <a:r>
              <a:rPr sz="1550" spc="5" dirty="0">
                <a:latin typeface="Times New Roman"/>
                <a:cs typeface="Times New Roman"/>
              </a:rPr>
              <a:t>Расчетная</a:t>
            </a:r>
            <a:r>
              <a:rPr sz="1550" spc="114" dirty="0">
                <a:latin typeface="Times New Roman"/>
                <a:cs typeface="Times New Roman"/>
              </a:rPr>
              <a:t> </a:t>
            </a:r>
            <a:r>
              <a:rPr sz="1550" spc="10" dirty="0">
                <a:latin typeface="Times New Roman"/>
                <a:cs typeface="Times New Roman"/>
              </a:rPr>
              <a:t>усталостная</a:t>
            </a:r>
            <a:r>
              <a:rPr sz="1550" spc="185" dirty="0">
                <a:latin typeface="Times New Roman"/>
                <a:cs typeface="Times New Roman"/>
              </a:rPr>
              <a:t> </a:t>
            </a:r>
            <a:r>
              <a:rPr sz="1550" spc="5" dirty="0">
                <a:latin typeface="Times New Roman"/>
                <a:cs typeface="Times New Roman"/>
              </a:rPr>
              <a:t>кривая</a:t>
            </a:r>
            <a:r>
              <a:rPr sz="1550" spc="114" dirty="0">
                <a:latin typeface="Times New Roman"/>
                <a:cs typeface="Times New Roman"/>
              </a:rPr>
              <a:t> </a:t>
            </a:r>
            <a:r>
              <a:rPr sz="1550" spc="10" dirty="0">
                <a:latin typeface="Times New Roman"/>
                <a:cs typeface="Times New Roman"/>
              </a:rPr>
              <a:t>(черные</a:t>
            </a:r>
            <a:r>
              <a:rPr sz="1550" spc="105" dirty="0">
                <a:latin typeface="Times New Roman"/>
                <a:cs typeface="Times New Roman"/>
              </a:rPr>
              <a:t> </a:t>
            </a:r>
            <a:r>
              <a:rPr sz="1550" dirty="0">
                <a:latin typeface="Times New Roman"/>
                <a:cs typeface="Times New Roman"/>
              </a:rPr>
              <a:t>прямоугольники)</a:t>
            </a:r>
            <a:r>
              <a:rPr sz="1550" spc="210" dirty="0">
                <a:latin typeface="Times New Roman"/>
                <a:cs typeface="Times New Roman"/>
              </a:rPr>
              <a:t> </a:t>
            </a:r>
            <a:r>
              <a:rPr sz="1550" spc="15" dirty="0">
                <a:latin typeface="Times New Roman"/>
                <a:cs typeface="Times New Roman"/>
              </a:rPr>
              <a:t>и</a:t>
            </a:r>
            <a:r>
              <a:rPr sz="1550" spc="30" dirty="0">
                <a:latin typeface="Times New Roman"/>
                <a:cs typeface="Times New Roman"/>
              </a:rPr>
              <a:t> </a:t>
            </a:r>
            <a:r>
              <a:rPr sz="1550" spc="10" dirty="0">
                <a:latin typeface="Times New Roman"/>
                <a:cs typeface="Times New Roman"/>
              </a:rPr>
              <a:t>экспериментальные</a:t>
            </a:r>
            <a:r>
              <a:rPr sz="1550" spc="175" dirty="0">
                <a:latin typeface="Times New Roman"/>
                <a:cs typeface="Times New Roman"/>
              </a:rPr>
              <a:t> </a:t>
            </a:r>
            <a:r>
              <a:rPr sz="1550" spc="20" dirty="0">
                <a:latin typeface="Times New Roman"/>
                <a:cs typeface="Times New Roman"/>
              </a:rPr>
              <a:t>данные</a:t>
            </a:r>
            <a:endParaRPr sz="1550">
              <a:latin typeface="Times New Roman"/>
              <a:cs typeface="Times New Roman"/>
            </a:endParaRPr>
          </a:p>
          <a:p>
            <a:pPr algn="ctr" fontAlgn="auto">
              <a:spcBef>
                <a:spcPts val="45"/>
              </a:spcBef>
              <a:spcAft>
                <a:spcPts val="0"/>
              </a:spcAft>
              <a:defRPr/>
            </a:pPr>
            <a:r>
              <a:rPr sz="1550" spc="5" dirty="0">
                <a:latin typeface="Times New Roman"/>
                <a:cs typeface="Times New Roman"/>
              </a:rPr>
              <a:t>(Bohan</a:t>
            </a:r>
            <a:r>
              <a:rPr sz="1550" spc="75" dirty="0">
                <a:latin typeface="Times New Roman"/>
                <a:cs typeface="Times New Roman"/>
              </a:rPr>
              <a:t> </a:t>
            </a:r>
            <a:r>
              <a:rPr sz="1550" spc="-25" dirty="0">
                <a:latin typeface="Times New Roman"/>
                <a:cs typeface="Times New Roman"/>
              </a:rPr>
              <a:t>Wang,</a:t>
            </a:r>
            <a:r>
              <a:rPr sz="1550" spc="114" dirty="0">
                <a:latin typeface="Times New Roman"/>
                <a:cs typeface="Times New Roman"/>
              </a:rPr>
              <a:t> </a:t>
            </a:r>
            <a:r>
              <a:rPr sz="1550" spc="-5" dirty="0">
                <a:latin typeface="Times New Roman"/>
                <a:cs typeface="Times New Roman"/>
              </a:rPr>
              <a:t>Li</a:t>
            </a:r>
            <a:r>
              <a:rPr sz="1550" spc="70" dirty="0">
                <a:latin typeface="Times New Roman"/>
                <a:cs typeface="Times New Roman"/>
              </a:rPr>
              <a:t> </a:t>
            </a:r>
            <a:r>
              <a:rPr sz="1550" spc="-10" dirty="0">
                <a:latin typeface="Times New Roman"/>
                <a:cs typeface="Times New Roman"/>
              </a:rPr>
              <a:t>Cheng,</a:t>
            </a:r>
            <a:r>
              <a:rPr sz="1550" spc="155" dirty="0">
                <a:latin typeface="Times New Roman"/>
                <a:cs typeface="Times New Roman"/>
              </a:rPr>
              <a:t> </a:t>
            </a:r>
            <a:r>
              <a:rPr sz="1550" spc="-15" dirty="0">
                <a:latin typeface="Times New Roman"/>
                <a:cs typeface="Times New Roman"/>
              </a:rPr>
              <a:t>Wenbin</a:t>
            </a:r>
            <a:r>
              <a:rPr sz="1550" spc="155" dirty="0">
                <a:latin typeface="Times New Roman"/>
                <a:cs typeface="Times New Roman"/>
              </a:rPr>
              <a:t> </a:t>
            </a:r>
            <a:r>
              <a:rPr sz="1550" spc="-5" dirty="0">
                <a:latin typeface="Times New Roman"/>
                <a:cs typeface="Times New Roman"/>
              </a:rPr>
              <a:t>Cui,</a:t>
            </a:r>
            <a:r>
              <a:rPr sz="1550" spc="75" dirty="0">
                <a:latin typeface="Times New Roman"/>
                <a:cs typeface="Times New Roman"/>
              </a:rPr>
              <a:t> </a:t>
            </a:r>
            <a:r>
              <a:rPr sz="1550" spc="10" dirty="0">
                <a:latin typeface="Times New Roman"/>
                <a:cs typeface="Times New Roman"/>
              </a:rPr>
              <a:t>Xuan</a:t>
            </a:r>
            <a:r>
              <a:rPr sz="1550" spc="45" dirty="0">
                <a:latin typeface="Times New Roman"/>
                <a:cs typeface="Times New Roman"/>
              </a:rPr>
              <a:t> </a:t>
            </a:r>
            <a:r>
              <a:rPr sz="1550" spc="-10" dirty="0">
                <a:latin typeface="Times New Roman"/>
                <a:cs typeface="Times New Roman"/>
              </a:rPr>
              <a:t>Chen,</a:t>
            </a:r>
            <a:r>
              <a:rPr sz="1550" spc="155" dirty="0">
                <a:latin typeface="Times New Roman"/>
                <a:cs typeface="Times New Roman"/>
              </a:rPr>
              <a:t> </a:t>
            </a:r>
            <a:r>
              <a:rPr sz="1550" dirty="0">
                <a:latin typeface="Times New Roman"/>
                <a:cs typeface="Times New Roman"/>
              </a:rPr>
              <a:t>Changkai</a:t>
            </a:r>
            <a:r>
              <a:rPr sz="1550" spc="145" dirty="0">
                <a:latin typeface="Times New Roman"/>
                <a:cs typeface="Times New Roman"/>
              </a:rPr>
              <a:t> </a:t>
            </a:r>
            <a:r>
              <a:rPr sz="1550" spc="-20" dirty="0">
                <a:latin typeface="Times New Roman"/>
                <a:cs typeface="Times New Roman"/>
              </a:rPr>
              <a:t>Wang</a:t>
            </a:r>
            <a:r>
              <a:rPr sz="1550" spc="80" dirty="0">
                <a:latin typeface="Times New Roman"/>
                <a:cs typeface="Times New Roman"/>
              </a:rPr>
              <a:t> </a:t>
            </a:r>
            <a:r>
              <a:rPr sz="1550" spc="5" dirty="0">
                <a:latin typeface="Times New Roman"/>
                <a:cs typeface="Times New Roman"/>
              </a:rPr>
              <a:t>and</a:t>
            </a:r>
            <a:r>
              <a:rPr sz="1550" spc="45" dirty="0">
                <a:latin typeface="Times New Roman"/>
                <a:cs typeface="Times New Roman"/>
              </a:rPr>
              <a:t> </a:t>
            </a:r>
            <a:r>
              <a:rPr sz="1550" spc="5" dirty="0">
                <a:latin typeface="Times New Roman"/>
                <a:cs typeface="Times New Roman"/>
              </a:rPr>
              <a:t>Dongchun</a:t>
            </a:r>
            <a:r>
              <a:rPr sz="1550" spc="180" dirty="0">
                <a:latin typeface="Times New Roman"/>
                <a:cs typeface="Times New Roman"/>
              </a:rPr>
              <a:t> </a:t>
            </a:r>
            <a:r>
              <a:rPr sz="1550" spc="-5" dirty="0">
                <a:latin typeface="Times New Roman"/>
                <a:cs typeface="Times New Roman"/>
              </a:rPr>
              <a:t>Li.</a:t>
            </a:r>
            <a:r>
              <a:rPr sz="1550" spc="45" dirty="0">
                <a:latin typeface="Times New Roman"/>
                <a:cs typeface="Times New Roman"/>
              </a:rPr>
              <a:t> </a:t>
            </a:r>
            <a:r>
              <a:rPr sz="1550" spc="5" dirty="0">
                <a:latin typeface="Times New Roman"/>
                <a:cs typeface="Times New Roman"/>
              </a:rPr>
              <a:t>FFEMS.</a:t>
            </a:r>
            <a:r>
              <a:rPr sz="1550" spc="114" dirty="0">
                <a:latin typeface="Times New Roman"/>
                <a:cs typeface="Times New Roman"/>
              </a:rPr>
              <a:t> </a:t>
            </a:r>
            <a:r>
              <a:rPr sz="1550" spc="15" dirty="0">
                <a:latin typeface="Times New Roman"/>
                <a:cs typeface="Times New Roman"/>
              </a:rPr>
              <a:t>2021)</a:t>
            </a:r>
            <a:endParaRPr sz="1550">
              <a:latin typeface="Times New Roman"/>
              <a:cs typeface="Times New Roman"/>
            </a:endParaRPr>
          </a:p>
        </p:txBody>
      </p:sp>
      <p:pic>
        <p:nvPicPr>
          <p:cNvPr id="46083" name="Рисунок 4"/>
          <p:cNvPicPr>
            <a:picLocks noChangeAspect="1" noChangeArrowheads="1"/>
          </p:cNvPicPr>
          <p:nvPr/>
        </p:nvPicPr>
        <p:blipFill>
          <a:blip r:embed="rId2" cstate="print"/>
          <a:srcRect/>
          <a:stretch>
            <a:fillRect/>
          </a:stretch>
        </p:blipFill>
        <p:spPr bwMode="auto">
          <a:xfrm>
            <a:off x="1187450" y="1125538"/>
            <a:ext cx="6858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7" name="Заголовок 1"/>
          <p:cNvSpPr>
            <a:spLocks noGrp="1"/>
          </p:cNvSpPr>
          <p:nvPr>
            <p:ph type="title"/>
          </p:nvPr>
        </p:nvSpPr>
        <p:spPr>
          <a:xfrm>
            <a:off x="847725" y="265113"/>
            <a:ext cx="7448550" cy="609600"/>
          </a:xfrm>
        </p:spPr>
        <p:txBody>
          <a:bodyPr/>
          <a:lstStyle/>
          <a:p>
            <a:pPr eaLnBrk="1" hangingPunct="1"/>
            <a:r>
              <a:rPr lang="ru-RU" smtClean="0">
                <a:latin typeface="Times New Roman" pitchFamily="18" charset="0"/>
                <a:cs typeface="Times New Roman" pitchFamily="18" charset="0"/>
              </a:rPr>
              <a:t> Численный расчет зарождения и развития квазитрещин</a:t>
            </a:r>
            <a:br>
              <a:rPr lang="ru-RU" smtClean="0">
                <a:latin typeface="Times New Roman" pitchFamily="18" charset="0"/>
                <a:cs typeface="Times New Roman" pitchFamily="18" charset="0"/>
              </a:rPr>
            </a:br>
            <a:r>
              <a:rPr lang="ru-RU" smtClean="0">
                <a:latin typeface="Times New Roman" pitchFamily="18" charset="0"/>
                <a:cs typeface="Times New Roman" pitchFamily="18" charset="0"/>
              </a:rPr>
              <a:t> в контактной зоне диска и лопатки компрессора </a:t>
            </a:r>
          </a:p>
        </p:txBody>
      </p:sp>
      <p:pic>
        <p:nvPicPr>
          <p:cNvPr id="32798" name="Рисунок 4"/>
          <p:cNvPicPr>
            <a:picLocks noChangeAspect="1" noChangeArrowheads="1"/>
          </p:cNvPicPr>
          <p:nvPr/>
        </p:nvPicPr>
        <p:blipFill>
          <a:blip r:embed="rId3" cstate="print"/>
          <a:srcRect/>
          <a:stretch>
            <a:fillRect/>
          </a:stretch>
        </p:blipFill>
        <p:spPr bwMode="auto">
          <a:xfrm>
            <a:off x="787400" y="2636838"/>
            <a:ext cx="2786063" cy="1428750"/>
          </a:xfrm>
          <a:prstGeom prst="rect">
            <a:avLst/>
          </a:prstGeom>
          <a:noFill/>
          <a:ln w="9525">
            <a:noFill/>
            <a:miter lim="800000"/>
            <a:headEnd/>
            <a:tailEnd/>
          </a:ln>
        </p:spPr>
      </p:pic>
      <p:pic>
        <p:nvPicPr>
          <p:cNvPr id="32799" name="Рисунок 5"/>
          <p:cNvPicPr>
            <a:picLocks noChangeAspect="1" noChangeArrowheads="1"/>
          </p:cNvPicPr>
          <p:nvPr/>
        </p:nvPicPr>
        <p:blipFill>
          <a:blip r:embed="rId4" cstate="print"/>
          <a:srcRect/>
          <a:stretch>
            <a:fillRect/>
          </a:stretch>
        </p:blipFill>
        <p:spPr bwMode="auto">
          <a:xfrm>
            <a:off x="287338" y="1195388"/>
            <a:ext cx="3743325" cy="928687"/>
          </a:xfrm>
          <a:prstGeom prst="rect">
            <a:avLst/>
          </a:prstGeom>
          <a:noFill/>
          <a:ln w="9525">
            <a:noFill/>
            <a:miter lim="800000"/>
            <a:headEnd/>
            <a:tailEnd/>
          </a:ln>
        </p:spPr>
      </p:pic>
      <p:pic>
        <p:nvPicPr>
          <p:cNvPr id="32800" name="Рисунок 6"/>
          <p:cNvPicPr>
            <a:picLocks noChangeAspect="1" noChangeArrowheads="1"/>
          </p:cNvPicPr>
          <p:nvPr/>
        </p:nvPicPr>
        <p:blipFill>
          <a:blip r:embed="rId5" cstate="print"/>
          <a:srcRect/>
          <a:stretch>
            <a:fillRect/>
          </a:stretch>
        </p:blipFill>
        <p:spPr bwMode="auto">
          <a:xfrm>
            <a:off x="4716463" y="2708275"/>
            <a:ext cx="2643187" cy="1428750"/>
          </a:xfrm>
          <a:prstGeom prst="rect">
            <a:avLst/>
          </a:prstGeom>
          <a:noFill/>
          <a:ln w="9525">
            <a:noFill/>
            <a:miter lim="800000"/>
            <a:headEnd/>
            <a:tailEnd/>
          </a:ln>
        </p:spPr>
      </p:pic>
      <p:pic>
        <p:nvPicPr>
          <p:cNvPr id="32801" name="Рисунок 7"/>
          <p:cNvPicPr>
            <a:picLocks noChangeAspect="1" noChangeArrowheads="1"/>
          </p:cNvPicPr>
          <p:nvPr/>
        </p:nvPicPr>
        <p:blipFill>
          <a:blip r:embed="rId6" cstate="print"/>
          <a:srcRect/>
          <a:stretch>
            <a:fillRect/>
          </a:stretch>
        </p:blipFill>
        <p:spPr bwMode="auto">
          <a:xfrm>
            <a:off x="7956550" y="2636838"/>
            <a:ext cx="785813" cy="1500187"/>
          </a:xfrm>
          <a:prstGeom prst="rect">
            <a:avLst/>
          </a:prstGeom>
          <a:noFill/>
          <a:ln w="9525">
            <a:noFill/>
            <a:miter lim="800000"/>
            <a:headEnd/>
            <a:tailEnd/>
          </a:ln>
        </p:spPr>
      </p:pic>
      <p:pic>
        <p:nvPicPr>
          <p:cNvPr id="32802" name="Picture 12" descr="Fig09"/>
          <p:cNvPicPr>
            <a:picLocks noChangeAspect="1" noChangeArrowheads="1"/>
          </p:cNvPicPr>
          <p:nvPr/>
        </p:nvPicPr>
        <p:blipFill>
          <a:blip r:embed="rId7" cstate="print"/>
          <a:srcRect/>
          <a:stretch>
            <a:fillRect/>
          </a:stretch>
        </p:blipFill>
        <p:spPr bwMode="auto">
          <a:xfrm>
            <a:off x="4859338" y="1052513"/>
            <a:ext cx="2438400" cy="1314450"/>
          </a:xfrm>
          <a:prstGeom prst="rect">
            <a:avLst/>
          </a:prstGeom>
          <a:noFill/>
          <a:ln w="9525">
            <a:noFill/>
            <a:miter lim="800000"/>
            <a:headEnd/>
            <a:tailEnd/>
          </a:ln>
        </p:spPr>
      </p:pic>
      <p:graphicFrame>
        <p:nvGraphicFramePr>
          <p:cNvPr id="32778" name="Object 10"/>
          <p:cNvGraphicFramePr>
            <a:graphicFrameLocks noChangeAspect="1"/>
          </p:cNvGraphicFramePr>
          <p:nvPr/>
        </p:nvGraphicFramePr>
        <p:xfrm>
          <a:off x="565150" y="5013325"/>
          <a:ext cx="1306513" cy="317500"/>
        </p:xfrm>
        <a:graphic>
          <a:graphicData uri="http://schemas.openxmlformats.org/presentationml/2006/ole">
            <p:oleObj spid="_x0000_s32778" name="Equation" r:id="rId8" imgW="812520" imgH="190440" progId="">
              <p:embed/>
            </p:oleObj>
          </a:graphicData>
        </a:graphic>
      </p:graphicFrame>
      <p:graphicFrame>
        <p:nvGraphicFramePr>
          <p:cNvPr id="32777" name="Object 9"/>
          <p:cNvGraphicFramePr>
            <a:graphicFrameLocks noChangeAspect="1"/>
          </p:cNvGraphicFramePr>
          <p:nvPr/>
        </p:nvGraphicFramePr>
        <p:xfrm>
          <a:off x="2136775" y="5013325"/>
          <a:ext cx="1319213" cy="317500"/>
        </p:xfrm>
        <a:graphic>
          <a:graphicData uri="http://schemas.openxmlformats.org/presentationml/2006/ole">
            <p:oleObj spid="_x0000_s32777" name="Equation" r:id="rId9" imgW="761760" imgH="190440" progId="">
              <p:embed/>
            </p:oleObj>
          </a:graphicData>
        </a:graphic>
      </p:graphicFrame>
      <p:graphicFrame>
        <p:nvGraphicFramePr>
          <p:cNvPr id="32769" name="Object 1"/>
          <p:cNvGraphicFramePr>
            <a:graphicFrameLocks noChangeAspect="1"/>
          </p:cNvGraphicFramePr>
          <p:nvPr/>
        </p:nvGraphicFramePr>
        <p:xfrm>
          <a:off x="5708650" y="5410200"/>
          <a:ext cx="923925" cy="317500"/>
        </p:xfrm>
        <a:graphic>
          <a:graphicData uri="http://schemas.openxmlformats.org/presentationml/2006/ole">
            <p:oleObj spid="_x0000_s32769" name="Equation" r:id="rId10" imgW="533160" imgH="190440" progId="">
              <p:embed/>
            </p:oleObj>
          </a:graphicData>
        </a:graphic>
      </p:graphicFrame>
      <p:sp>
        <p:nvSpPr>
          <p:cNvPr id="32803"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32790" name="Object 22"/>
          <p:cNvGraphicFramePr>
            <a:graphicFrameLocks noChangeAspect="1"/>
          </p:cNvGraphicFramePr>
          <p:nvPr/>
        </p:nvGraphicFramePr>
        <p:xfrm>
          <a:off x="3708400" y="5013325"/>
          <a:ext cx="1317625" cy="317500"/>
        </p:xfrm>
        <a:graphic>
          <a:graphicData uri="http://schemas.openxmlformats.org/presentationml/2006/ole">
            <p:oleObj spid="_x0000_s32790" name="Equation" r:id="rId11" imgW="761760" imgH="190440" progId="">
              <p:embed/>
            </p:oleObj>
          </a:graphicData>
        </a:graphic>
      </p:graphicFrame>
      <p:graphicFrame>
        <p:nvGraphicFramePr>
          <p:cNvPr id="32791" name="Object 23"/>
          <p:cNvGraphicFramePr>
            <a:graphicFrameLocks noChangeAspect="1"/>
          </p:cNvGraphicFramePr>
          <p:nvPr/>
        </p:nvGraphicFramePr>
        <p:xfrm>
          <a:off x="7224713" y="5449888"/>
          <a:ext cx="566737" cy="238125"/>
        </p:xfrm>
        <a:graphic>
          <a:graphicData uri="http://schemas.openxmlformats.org/presentationml/2006/ole">
            <p:oleObj spid="_x0000_s32791" name="Equation" r:id="rId12" imgW="469800" imgH="190440" progId="">
              <p:embed/>
            </p:oleObj>
          </a:graphicData>
        </a:graphic>
      </p:graphicFrame>
      <p:graphicFrame>
        <p:nvGraphicFramePr>
          <p:cNvPr id="32792" name="Object 24"/>
          <p:cNvGraphicFramePr>
            <a:graphicFrameLocks noChangeAspect="1"/>
          </p:cNvGraphicFramePr>
          <p:nvPr/>
        </p:nvGraphicFramePr>
        <p:xfrm>
          <a:off x="5713413" y="5018088"/>
          <a:ext cx="877887" cy="223837"/>
        </p:xfrm>
        <a:graphic>
          <a:graphicData uri="http://schemas.openxmlformats.org/presentationml/2006/ole">
            <p:oleObj spid="_x0000_s32792" name="Equation" r:id="rId13" imgW="545760" imgH="190440" progId="">
              <p:embed/>
            </p:oleObj>
          </a:graphicData>
        </a:graphic>
      </p:graphicFrame>
      <p:graphicFrame>
        <p:nvGraphicFramePr>
          <p:cNvPr id="32793" name="Object 25"/>
          <p:cNvGraphicFramePr>
            <a:graphicFrameLocks noChangeAspect="1"/>
          </p:cNvGraphicFramePr>
          <p:nvPr/>
        </p:nvGraphicFramePr>
        <p:xfrm>
          <a:off x="7208838" y="5013325"/>
          <a:ext cx="928687" cy="268288"/>
        </p:xfrm>
        <a:graphic>
          <a:graphicData uri="http://schemas.openxmlformats.org/presentationml/2006/ole">
            <p:oleObj spid="_x0000_s32793" name="Equation" r:id="rId14" imgW="660240" imgH="190440" progId="">
              <p:embed/>
            </p:oleObj>
          </a:graphicData>
        </a:graphic>
      </p:graphicFrame>
      <p:graphicFrame>
        <p:nvGraphicFramePr>
          <p:cNvPr id="32794" name="Object 26"/>
          <p:cNvGraphicFramePr>
            <a:graphicFrameLocks noChangeAspect="1"/>
          </p:cNvGraphicFramePr>
          <p:nvPr/>
        </p:nvGraphicFramePr>
        <p:xfrm>
          <a:off x="744538" y="5521325"/>
          <a:ext cx="1165225" cy="300038"/>
        </p:xfrm>
        <a:graphic>
          <a:graphicData uri="http://schemas.openxmlformats.org/presentationml/2006/ole">
            <p:oleObj spid="_x0000_s32794" name="Equation" r:id="rId15" imgW="672840" imgH="190440" progId="">
              <p:embed/>
            </p:oleObj>
          </a:graphicData>
        </a:graphic>
      </p:graphicFrame>
      <p:graphicFrame>
        <p:nvGraphicFramePr>
          <p:cNvPr id="32795" name="Object 27"/>
          <p:cNvGraphicFramePr>
            <a:graphicFrameLocks noChangeAspect="1"/>
          </p:cNvGraphicFramePr>
          <p:nvPr/>
        </p:nvGraphicFramePr>
        <p:xfrm>
          <a:off x="2616200" y="5521325"/>
          <a:ext cx="571500" cy="217488"/>
        </p:xfrm>
        <a:graphic>
          <a:graphicData uri="http://schemas.openxmlformats.org/presentationml/2006/ole">
            <p:oleObj spid="_x0000_s32795" name="Equation" r:id="rId16" imgW="419040" imgH="152280" progId="">
              <p:embed/>
            </p:oleObj>
          </a:graphicData>
        </a:graphic>
      </p:graphicFrame>
      <p:graphicFrame>
        <p:nvGraphicFramePr>
          <p:cNvPr id="32796" name="Object 28"/>
          <p:cNvGraphicFramePr>
            <a:graphicFrameLocks noChangeAspect="1"/>
          </p:cNvGraphicFramePr>
          <p:nvPr/>
        </p:nvGraphicFramePr>
        <p:xfrm>
          <a:off x="3984625" y="5449888"/>
          <a:ext cx="701675" cy="306387"/>
        </p:xfrm>
        <a:graphic>
          <a:graphicData uri="http://schemas.openxmlformats.org/presentationml/2006/ole">
            <p:oleObj spid="_x0000_s32796" name="Equation" r:id="rId17" imgW="406080" imgH="177480" progId="">
              <p:embed/>
            </p:oleObj>
          </a:graphicData>
        </a:graphic>
      </p:graphicFrame>
      <p:sp>
        <p:nvSpPr>
          <p:cNvPr id="48" name="Прямоугольник 47"/>
          <p:cNvSpPr/>
          <p:nvPr/>
        </p:nvSpPr>
        <p:spPr>
          <a:xfrm>
            <a:off x="1357313" y="4437063"/>
            <a:ext cx="6215062" cy="366712"/>
          </a:xfrm>
          <a:prstGeom prst="rect">
            <a:avLst/>
          </a:prstGeom>
        </p:spPr>
        <p:txBody>
          <a:bodyPr>
            <a:spAutoFit/>
          </a:bodyPr>
          <a:lstStyle/>
          <a:p>
            <a:pPr algn="ctr" fontAlgn="auto">
              <a:spcBef>
                <a:spcPts val="0"/>
              </a:spcBef>
              <a:spcAft>
                <a:spcPts val="0"/>
              </a:spcAft>
              <a:defRPr/>
            </a:pPr>
            <a:r>
              <a:rPr lang="ru-RU" spc="5" dirty="0">
                <a:latin typeface="Times New Roman"/>
                <a:cs typeface="Times New Roman"/>
              </a:rPr>
              <a:t>Параметры  расчета</a:t>
            </a:r>
            <a:endParaRPr lang="ru-RU" dirty="0">
              <a:latin typeface="+mn-lt"/>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a:xfrm>
            <a:off x="847725" y="265113"/>
            <a:ext cx="7972425" cy="730250"/>
          </a:xfrm>
        </p:spPr>
        <p:txBody>
          <a:bodyPr/>
          <a:lstStyle/>
          <a:p>
            <a:pPr eaLnBrk="1" hangingPunct="1"/>
            <a:r>
              <a:rPr lang="ru-RU" sz="2400" smtClean="0">
                <a:latin typeface="Times New Roman" pitchFamily="18" charset="0"/>
                <a:cs typeface="Times New Roman" pitchFamily="18" charset="0"/>
              </a:rPr>
              <a:t>Численный расчет зарождения и развития квазитрещин</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в контактной зоне диска и лопатки компрессора</a:t>
            </a:r>
          </a:p>
        </p:txBody>
      </p:sp>
      <p:pic>
        <p:nvPicPr>
          <p:cNvPr id="49154" name="Рисунок 4" descr="F:\del\1\4.png"/>
          <p:cNvPicPr>
            <a:picLocks noChangeAspect="1" noChangeArrowheads="1"/>
          </p:cNvPicPr>
          <p:nvPr/>
        </p:nvPicPr>
        <p:blipFill>
          <a:blip r:embed="rId2" cstate="print"/>
          <a:srcRect/>
          <a:stretch>
            <a:fillRect/>
          </a:stretch>
        </p:blipFill>
        <p:spPr bwMode="auto">
          <a:xfrm>
            <a:off x="928688" y="1643063"/>
            <a:ext cx="3929062" cy="1868487"/>
          </a:xfrm>
          <a:prstGeom prst="rect">
            <a:avLst/>
          </a:prstGeom>
          <a:noFill/>
          <a:ln w="9525">
            <a:noFill/>
            <a:miter lim="800000"/>
            <a:headEnd/>
            <a:tailEnd/>
          </a:ln>
        </p:spPr>
      </p:pic>
      <p:pic>
        <p:nvPicPr>
          <p:cNvPr id="49155" name="Рисунок 5" descr="F:\del\1\4T.png"/>
          <p:cNvPicPr>
            <a:picLocks noChangeAspect="1" noChangeArrowheads="1"/>
          </p:cNvPicPr>
          <p:nvPr/>
        </p:nvPicPr>
        <p:blipFill>
          <a:blip r:embed="rId3" cstate="print"/>
          <a:srcRect/>
          <a:stretch>
            <a:fillRect/>
          </a:stretch>
        </p:blipFill>
        <p:spPr bwMode="auto">
          <a:xfrm>
            <a:off x="5715000" y="1643063"/>
            <a:ext cx="1357313" cy="1928812"/>
          </a:xfrm>
          <a:prstGeom prst="rect">
            <a:avLst/>
          </a:prstGeom>
          <a:noFill/>
          <a:ln w="9525">
            <a:noFill/>
            <a:miter lim="800000"/>
            <a:headEnd/>
            <a:tailEnd/>
          </a:ln>
        </p:spPr>
      </p:pic>
      <p:pic>
        <p:nvPicPr>
          <p:cNvPr id="49156" name="Рисунок 6" descr="F:\del\1\4L.png"/>
          <p:cNvPicPr>
            <a:picLocks noChangeAspect="1" noChangeArrowheads="1"/>
          </p:cNvPicPr>
          <p:nvPr/>
        </p:nvPicPr>
        <p:blipFill>
          <a:blip r:embed="rId4" cstate="print"/>
          <a:srcRect/>
          <a:stretch>
            <a:fillRect/>
          </a:stretch>
        </p:blipFill>
        <p:spPr bwMode="auto">
          <a:xfrm>
            <a:off x="7929563" y="1857375"/>
            <a:ext cx="714375" cy="1508125"/>
          </a:xfrm>
          <a:prstGeom prst="rect">
            <a:avLst/>
          </a:prstGeom>
          <a:noFill/>
          <a:ln w="9525">
            <a:noFill/>
            <a:miter lim="800000"/>
            <a:headEnd/>
            <a:tailEnd/>
          </a:ln>
        </p:spPr>
      </p:pic>
      <p:pic>
        <p:nvPicPr>
          <p:cNvPr id="49157" name="Рисунок 7" descr="F:\del\1\5.png"/>
          <p:cNvPicPr>
            <a:picLocks noChangeAspect="1" noChangeArrowheads="1"/>
          </p:cNvPicPr>
          <p:nvPr/>
        </p:nvPicPr>
        <p:blipFill>
          <a:blip r:embed="rId5" cstate="print"/>
          <a:srcRect/>
          <a:stretch>
            <a:fillRect/>
          </a:stretch>
        </p:blipFill>
        <p:spPr bwMode="auto">
          <a:xfrm>
            <a:off x="857250" y="4357688"/>
            <a:ext cx="3929063" cy="1868487"/>
          </a:xfrm>
          <a:prstGeom prst="rect">
            <a:avLst/>
          </a:prstGeom>
          <a:noFill/>
          <a:ln w="9525">
            <a:noFill/>
            <a:miter lim="800000"/>
            <a:headEnd/>
            <a:tailEnd/>
          </a:ln>
        </p:spPr>
      </p:pic>
      <p:pic>
        <p:nvPicPr>
          <p:cNvPr id="49158" name="Рисунок 8" descr="F:\del\1\5T.png"/>
          <p:cNvPicPr>
            <a:picLocks noChangeAspect="1" noChangeArrowheads="1"/>
          </p:cNvPicPr>
          <p:nvPr/>
        </p:nvPicPr>
        <p:blipFill>
          <a:blip r:embed="rId6" cstate="print"/>
          <a:srcRect/>
          <a:stretch>
            <a:fillRect/>
          </a:stretch>
        </p:blipFill>
        <p:spPr bwMode="auto">
          <a:xfrm>
            <a:off x="5857875" y="4429125"/>
            <a:ext cx="1285875" cy="1857375"/>
          </a:xfrm>
          <a:prstGeom prst="rect">
            <a:avLst/>
          </a:prstGeom>
          <a:noFill/>
          <a:ln w="9525">
            <a:noFill/>
            <a:miter lim="800000"/>
            <a:headEnd/>
            <a:tailEnd/>
          </a:ln>
        </p:spPr>
      </p:pic>
      <p:pic>
        <p:nvPicPr>
          <p:cNvPr id="49159" name="Рисунок 9" descr="F:\del\1\5L.png"/>
          <p:cNvPicPr>
            <a:picLocks noChangeAspect="1" noChangeArrowheads="1"/>
          </p:cNvPicPr>
          <p:nvPr/>
        </p:nvPicPr>
        <p:blipFill>
          <a:blip r:embed="rId7" cstate="print"/>
          <a:srcRect/>
          <a:stretch>
            <a:fillRect/>
          </a:stretch>
        </p:blipFill>
        <p:spPr bwMode="auto">
          <a:xfrm>
            <a:off x="8001000" y="4714875"/>
            <a:ext cx="714375" cy="1436688"/>
          </a:xfrm>
          <a:prstGeom prst="rect">
            <a:avLst/>
          </a:prstGeom>
          <a:noFill/>
          <a:ln w="9525">
            <a:noFill/>
            <a:miter lim="800000"/>
            <a:headEnd/>
            <a:tailEnd/>
          </a:ln>
        </p:spPr>
      </p:pic>
      <p:sp>
        <p:nvSpPr>
          <p:cNvPr id="49160" name="Прямоугольник 10"/>
          <p:cNvSpPr>
            <a:spLocks noChangeArrowheads="1"/>
          </p:cNvSpPr>
          <p:nvPr/>
        </p:nvSpPr>
        <p:spPr bwMode="auto">
          <a:xfrm>
            <a:off x="3500438" y="1143000"/>
            <a:ext cx="1231900" cy="369888"/>
          </a:xfrm>
          <a:prstGeom prst="rect">
            <a:avLst/>
          </a:prstGeom>
          <a:noFill/>
          <a:ln w="9525">
            <a:noFill/>
            <a:miter lim="800000"/>
            <a:headEnd/>
            <a:tailEnd/>
          </a:ln>
        </p:spPr>
        <p:txBody>
          <a:bodyPr wrap="none">
            <a:spAutoFit/>
          </a:bodyPr>
          <a:lstStyle/>
          <a:p>
            <a:r>
              <a:rPr lang="en-US" i="1">
                <a:latin typeface="Times New Roman" pitchFamily="18" charset="0"/>
                <a:cs typeface="Times New Roman" pitchFamily="18" charset="0"/>
              </a:rPr>
              <a:t>N = 1.2 e5 </a:t>
            </a:r>
            <a:endParaRPr lang="ru-RU" i="1">
              <a:latin typeface="Times New Roman" pitchFamily="18" charset="0"/>
              <a:cs typeface="Times New Roman" pitchFamily="18" charset="0"/>
            </a:endParaRPr>
          </a:p>
        </p:txBody>
      </p:sp>
      <p:sp>
        <p:nvSpPr>
          <p:cNvPr id="49161" name="Прямоугольник 11"/>
          <p:cNvSpPr>
            <a:spLocks noChangeArrowheads="1"/>
          </p:cNvSpPr>
          <p:nvPr/>
        </p:nvSpPr>
        <p:spPr bwMode="auto">
          <a:xfrm>
            <a:off x="3643313" y="3929063"/>
            <a:ext cx="1231900" cy="369887"/>
          </a:xfrm>
          <a:prstGeom prst="rect">
            <a:avLst/>
          </a:prstGeom>
          <a:noFill/>
          <a:ln w="9525">
            <a:noFill/>
            <a:miter lim="800000"/>
            <a:headEnd/>
            <a:tailEnd/>
          </a:ln>
        </p:spPr>
        <p:txBody>
          <a:bodyPr wrap="none">
            <a:spAutoFit/>
          </a:bodyPr>
          <a:lstStyle/>
          <a:p>
            <a:r>
              <a:rPr lang="en-US" i="1">
                <a:latin typeface="Times New Roman" pitchFamily="18" charset="0"/>
                <a:cs typeface="Times New Roman" pitchFamily="18" charset="0"/>
              </a:rPr>
              <a:t>N = 1.5 e5 </a:t>
            </a:r>
            <a:endParaRPr lang="ru-RU" i="1">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bject 2"/>
          <p:cNvSpPr txBox="1">
            <a:spLocks noChangeArrowheads="1"/>
          </p:cNvSpPr>
          <p:nvPr/>
        </p:nvSpPr>
        <p:spPr bwMode="auto">
          <a:xfrm>
            <a:off x="468313" y="908050"/>
            <a:ext cx="8416925" cy="5334000"/>
          </a:xfrm>
          <a:prstGeom prst="rect">
            <a:avLst/>
          </a:prstGeom>
          <a:noFill/>
          <a:ln w="9525">
            <a:noFill/>
            <a:miter lim="800000"/>
            <a:headEnd/>
            <a:tailEnd/>
          </a:ln>
        </p:spPr>
        <p:txBody>
          <a:bodyPr lIns="0" tIns="12065" rIns="0" bIns="0">
            <a:spAutoFit/>
          </a:bodyPr>
          <a:lstStyle/>
          <a:p>
            <a:pPr marL="12700" algn="just">
              <a:lnSpc>
                <a:spcPct val="150000"/>
              </a:lnSpc>
              <a:spcBef>
                <a:spcPts val="100"/>
              </a:spcBef>
            </a:pPr>
            <a:r>
              <a:rPr lang="ru-RU" sz="2000">
                <a:latin typeface="Times New Roman" pitchFamily="18" charset="0"/>
                <a:cs typeface="Times New Roman" pitchFamily="18" charset="0"/>
              </a:rPr>
              <a:t>В расчетах по мультирежимной модели воспроизведен эффект смены режима усталостного разрушения, обнаруженный впервые при фрактографических исследованиях  разрушенных элементов конструкций.</a:t>
            </a:r>
          </a:p>
          <a:p>
            <a:pPr marL="12700" algn="just">
              <a:lnSpc>
                <a:spcPct val="150000"/>
              </a:lnSpc>
              <a:spcBef>
                <a:spcPts val="100"/>
              </a:spcBef>
            </a:pPr>
            <a:endParaRPr lang="ru-RU" sz="2000">
              <a:latin typeface="Times New Roman" pitchFamily="18" charset="0"/>
              <a:cs typeface="Times New Roman" pitchFamily="18" charset="0"/>
            </a:endParaRPr>
          </a:p>
          <a:p>
            <a:pPr marL="12700" algn="just">
              <a:lnSpc>
                <a:spcPct val="150000"/>
              </a:lnSpc>
            </a:pPr>
            <a:r>
              <a:rPr lang="ru-RU" sz="2000">
                <a:latin typeface="Times New Roman" pitchFamily="18" charset="0"/>
                <a:cs typeface="Times New Roman" pitchFamily="18" charset="0"/>
              </a:rPr>
              <a:t>При относительно небольшом уровне приложенных нагрузок, за счет  внутренних дефектов зарождение и начальное развитие зон усталостного  разрушения происходит по механизму СВМУ, а затем при концентрации и росте уровня напряжений в окрестности фронта распространяющейся  </a:t>
            </a:r>
            <a:r>
              <a:rPr lang="ru-RU"/>
              <a:t>«квазитрещины»</a:t>
            </a:r>
            <a:r>
              <a:rPr lang="en-US"/>
              <a:t> </a:t>
            </a:r>
            <a:r>
              <a:rPr lang="ru-RU"/>
              <a:t>происходит переход на другую ветвь (режим МЦУ-МНЦУ) усталостной кривой. </a:t>
            </a:r>
          </a:p>
          <a:p>
            <a:pPr marL="12700" algn="just">
              <a:lnSpc>
                <a:spcPct val="150000"/>
              </a:lnSpc>
            </a:pPr>
            <a:endParaRPr lang="ru-RU"/>
          </a:p>
          <a:p>
            <a:pPr marL="12700" algn="just">
              <a:lnSpc>
                <a:spcPct val="150000"/>
              </a:lnSpc>
            </a:pPr>
            <a:r>
              <a:rPr lang="ru-RU"/>
              <a:t>При этом резко меняется скорость процесса усталостного разрушения.</a:t>
            </a:r>
          </a:p>
        </p:txBody>
      </p:sp>
      <p:sp>
        <p:nvSpPr>
          <p:cNvPr id="50178" name="Text Box 6"/>
          <p:cNvSpPr txBox="1">
            <a:spLocks noChangeArrowheads="1"/>
          </p:cNvSpPr>
          <p:nvPr/>
        </p:nvSpPr>
        <p:spPr bwMode="auto">
          <a:xfrm>
            <a:off x="611188" y="260350"/>
            <a:ext cx="7848600" cy="457200"/>
          </a:xfrm>
          <a:prstGeom prst="rect">
            <a:avLst/>
          </a:prstGeom>
          <a:noFill/>
          <a:ln w="9525">
            <a:noFill/>
            <a:miter lim="800000"/>
            <a:headEnd/>
            <a:tailEnd/>
          </a:ln>
        </p:spPr>
        <p:txBody>
          <a:bodyPr>
            <a:spAutoFit/>
          </a:bodyPr>
          <a:lstStyle/>
          <a:p>
            <a:pPr>
              <a:spcBef>
                <a:spcPct val="50000"/>
              </a:spcBef>
            </a:pPr>
            <a:r>
              <a:rPr lang="ru-RU" sz="2400" b="1"/>
              <a:t>Эффект смены режима усталостного разрушения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bject 2"/>
          <p:cNvSpPr>
            <a:spLocks noGrp="1"/>
          </p:cNvSpPr>
          <p:nvPr>
            <p:ph type="title"/>
          </p:nvPr>
        </p:nvSpPr>
        <p:spPr>
          <a:xfrm>
            <a:off x="3805238" y="4763"/>
            <a:ext cx="1558925" cy="377825"/>
          </a:xfrm>
        </p:spPr>
        <p:txBody>
          <a:bodyPr tIns="13335"/>
          <a:lstStyle/>
          <a:p>
            <a:pPr marL="12700" eaLnBrk="1" hangingPunct="1">
              <a:spcBef>
                <a:spcPts val="100"/>
              </a:spcBef>
            </a:pPr>
            <a:r>
              <a:rPr lang="ru-RU" sz="2400" smtClean="0">
                <a:latin typeface="Times New Roman" pitchFamily="18" charset="0"/>
                <a:cs typeface="Times New Roman" pitchFamily="18" charset="0"/>
              </a:rPr>
              <a:t>Выводы</a:t>
            </a:r>
          </a:p>
        </p:txBody>
      </p:sp>
      <p:sp>
        <p:nvSpPr>
          <p:cNvPr id="51202" name="object 3"/>
          <p:cNvSpPr txBox="1">
            <a:spLocks noChangeArrowheads="1"/>
          </p:cNvSpPr>
          <p:nvPr/>
        </p:nvSpPr>
        <p:spPr bwMode="auto">
          <a:xfrm>
            <a:off x="250825" y="549275"/>
            <a:ext cx="8501063" cy="5741988"/>
          </a:xfrm>
          <a:prstGeom prst="rect">
            <a:avLst/>
          </a:prstGeom>
          <a:noFill/>
          <a:ln w="9525">
            <a:noFill/>
            <a:miter lim="800000"/>
            <a:headEnd/>
            <a:tailEnd/>
          </a:ln>
        </p:spPr>
        <p:txBody>
          <a:bodyPr lIns="0" tIns="12700" rIns="0" bIns="0">
            <a:spAutoFit/>
          </a:bodyPr>
          <a:lstStyle/>
          <a:p>
            <a:pPr marL="355600" indent="-342900" algn="just">
              <a:spcBef>
                <a:spcPts val="100"/>
              </a:spcBef>
              <a:buFontTx/>
              <a:buAutoNum type="arabicPeriod"/>
            </a:pPr>
            <a:r>
              <a:rPr lang="ru-RU" sz="1600">
                <a:latin typeface="Times New Roman" pitchFamily="18" charset="0"/>
                <a:cs typeface="Times New Roman" pitchFamily="18" charset="0"/>
              </a:rPr>
              <a:t>Предложена мультирежимная кинетическая модель усталостного  разрушения </a:t>
            </a:r>
            <a:r>
              <a:rPr lang="ru-RU" sz="1600"/>
              <a:t>при циклическом нагружении</a:t>
            </a:r>
            <a:r>
              <a:rPr lang="ru-RU" sz="1600">
                <a:latin typeface="Times New Roman" pitchFamily="18" charset="0"/>
                <a:cs typeface="Times New Roman" pitchFamily="18" charset="0"/>
              </a:rPr>
              <a:t>. Кинетическое уравнение для повреждаемости отражает развитие микротрещин нормального отрыва</a:t>
            </a:r>
            <a:r>
              <a:rPr lang="ru-RU" sz="1600"/>
              <a:t> (критерий SWT)</a:t>
            </a:r>
            <a:r>
              <a:rPr lang="ru-RU" sz="1600">
                <a:latin typeface="Times New Roman" pitchFamily="18" charset="0"/>
                <a:cs typeface="Times New Roman" pitchFamily="18" charset="0"/>
              </a:rPr>
              <a:t>.</a:t>
            </a:r>
          </a:p>
          <a:p>
            <a:pPr marL="355600" indent="-342900" algn="just">
              <a:spcBef>
                <a:spcPts val="13"/>
              </a:spcBef>
              <a:buFontTx/>
              <a:buAutoNum type="arabicPeriod"/>
            </a:pPr>
            <a:r>
              <a:rPr lang="ru-RU" sz="1600">
                <a:latin typeface="Times New Roman" pitchFamily="18" charset="0"/>
                <a:cs typeface="Times New Roman" pitchFamily="18" charset="0"/>
              </a:rPr>
              <a:t>Предложена двухкритериальная кинетическая модель усталостного разрушения при сложном циклическом нагружении, учитывающая развитие квазитрещин двух типов – нормального  отрыва (критерий SWT) и сдвига (критерий CVS).</a:t>
            </a:r>
          </a:p>
          <a:p>
            <a:pPr marL="355600" indent="-342900" algn="just">
              <a:buFontTx/>
              <a:buAutoNum type="arabicPeriod"/>
            </a:pPr>
            <a:r>
              <a:rPr lang="ru-RU" sz="1600">
                <a:latin typeface="Times New Roman" pitchFamily="18" charset="0"/>
                <a:cs typeface="Times New Roman" pitchFamily="18" charset="0"/>
              </a:rPr>
              <a:t>Разработан единообразный численный метод и приведены примеры расчета  развития трещиноподобных усталостного разрушения  образцов, содержащих дефекты разного типа для различных режимов  циклического нагружения от МЦУ до СВМУ.</a:t>
            </a:r>
          </a:p>
          <a:p>
            <a:pPr marL="355600" indent="-342900" algn="just">
              <a:lnSpc>
                <a:spcPts val="1938"/>
              </a:lnSpc>
              <a:buFontTx/>
              <a:buAutoNum type="arabicPeriod"/>
            </a:pPr>
            <a:r>
              <a:rPr lang="ru-RU" sz="1600">
                <a:latin typeface="Times New Roman" pitchFamily="18" charset="0"/>
                <a:cs typeface="Times New Roman" pitchFamily="18" charset="0"/>
              </a:rPr>
              <a:t>Проверена работоспособность модели путем расчета областей разрушения при испытаниях образцов из титановых сплавов по схеме высокочастотного «кручения».</a:t>
            </a:r>
          </a:p>
          <a:p>
            <a:pPr marL="355600" indent="-342900" algn="just">
              <a:lnSpc>
                <a:spcPct val="90000"/>
              </a:lnSpc>
              <a:buFontTx/>
              <a:buAutoNum type="arabicPeriod"/>
            </a:pPr>
            <a:r>
              <a:rPr lang="ru-RU" sz="1600">
                <a:latin typeface="Times New Roman" pitchFamily="18" charset="0"/>
                <a:cs typeface="Times New Roman" pitchFamily="18" charset="0"/>
              </a:rPr>
              <a:t>Показано, что модель позволяет воспроизвести последовательность развития усталостного повреждения в  корсетных образцах, нагруженных в режиме СВМУ кручения. Численно воспроизведен экспериментально наблюдаемый эффект смены режимов усталостного разрушения. Показано, что механизм сдвига на ранней стадии роста трещины  позже сменяется механизмом нормального отрыва, что вызывает зигзагообразную траекторию усталостной трещины при кручении.</a:t>
            </a:r>
          </a:p>
          <a:p>
            <a:pPr marL="355600" indent="-342900" algn="just">
              <a:buFontTx/>
              <a:buAutoNum type="arabicPeriod"/>
            </a:pPr>
            <a:r>
              <a:rPr lang="ru-RU" sz="1600">
                <a:latin typeface="Times New Roman" pitchFamily="18" charset="0"/>
                <a:cs typeface="Times New Roman" pitchFamily="18" charset="0"/>
              </a:rPr>
              <a:t>Работоспособность модели подтверждена сравнением усталостных кривых, полученных в  расчетах и экспериментах для образцов из титановых  сплавов под действием циклических нагружений «растяжение-сжатие» и «трехточечный изгиб» при  различных коэффициентах асимметрии цикла.</a:t>
            </a:r>
          </a:p>
          <a:p>
            <a:pPr marL="355600" indent="-342900" algn="just">
              <a:buFontTx/>
              <a:buAutoNum type="arabicPeriod"/>
            </a:pPr>
            <a:r>
              <a:rPr lang="ru-RU" sz="1600">
                <a:latin typeface="Times New Roman" pitchFamily="18" charset="0"/>
                <a:cs typeface="Times New Roman" pitchFamily="18" charset="0"/>
              </a:rPr>
              <a:t>Даны примеры расчета некоторых элементов авиационных конструкций при многоосном циклическом  нагружении с развитием квазитрещин различного  типа.</a:t>
            </a:r>
          </a:p>
          <a:p>
            <a:pPr marL="355600" indent="-342900" algn="just">
              <a:buFontTx/>
              <a:buAutoNum type="arabicPeriod"/>
            </a:pPr>
            <a:endParaRPr lang="ru-RU" sz="16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375" y="55563"/>
            <a:ext cx="8601075" cy="300037"/>
          </a:xfrm>
        </p:spPr>
        <p:txBody>
          <a:bodyPr tIns="12700" rtlCol="0"/>
          <a:lstStyle/>
          <a:p>
            <a:pPr marL="12700" eaLnBrk="1" fontAlgn="auto" hangingPunct="1">
              <a:spcBef>
                <a:spcPts val="100"/>
              </a:spcBef>
              <a:spcAft>
                <a:spcPts val="0"/>
              </a:spcAft>
              <a:defRPr/>
            </a:pPr>
            <a:r>
              <a:rPr sz="1800" spc="-5" dirty="0"/>
              <a:t>Эксплуатационные</a:t>
            </a:r>
            <a:r>
              <a:rPr sz="1800" spc="-65" dirty="0"/>
              <a:t> </a:t>
            </a:r>
            <a:r>
              <a:rPr sz="1800" spc="-10" dirty="0"/>
              <a:t>режимы</a:t>
            </a:r>
            <a:r>
              <a:rPr sz="1800" spc="10" dirty="0"/>
              <a:t> </a:t>
            </a:r>
            <a:r>
              <a:rPr sz="1800" spc="-5" dirty="0"/>
              <a:t>накопления</a:t>
            </a:r>
            <a:r>
              <a:rPr sz="1800" spc="445" dirty="0"/>
              <a:t> </a:t>
            </a:r>
            <a:r>
              <a:rPr sz="1800" spc="-5" dirty="0"/>
              <a:t>усталостных</a:t>
            </a:r>
            <a:r>
              <a:rPr sz="1800" spc="10" dirty="0"/>
              <a:t> </a:t>
            </a:r>
            <a:r>
              <a:rPr sz="1800" spc="-10" dirty="0"/>
              <a:t>повреждений</a:t>
            </a:r>
            <a:r>
              <a:rPr sz="1800" spc="20" dirty="0"/>
              <a:t> </a:t>
            </a:r>
            <a:r>
              <a:rPr sz="1800" dirty="0"/>
              <a:t>и</a:t>
            </a:r>
            <a:r>
              <a:rPr sz="1800" spc="-15" dirty="0"/>
              <a:t> </a:t>
            </a:r>
            <a:r>
              <a:rPr sz="1800" spc="-10" dirty="0"/>
              <a:t>разрушения</a:t>
            </a:r>
            <a:endParaRPr sz="1800"/>
          </a:p>
        </p:txBody>
      </p:sp>
      <p:pic>
        <p:nvPicPr>
          <p:cNvPr id="9218" name="object 3"/>
          <p:cNvPicPr>
            <a:picLocks noChangeAspect="1" noChangeArrowheads="1"/>
          </p:cNvPicPr>
          <p:nvPr/>
        </p:nvPicPr>
        <p:blipFill>
          <a:blip r:embed="rId2" cstate="print"/>
          <a:srcRect/>
          <a:stretch>
            <a:fillRect/>
          </a:stretch>
        </p:blipFill>
        <p:spPr bwMode="auto">
          <a:xfrm>
            <a:off x="250825" y="4041775"/>
            <a:ext cx="4860925" cy="2422525"/>
          </a:xfrm>
          <a:prstGeom prst="rect">
            <a:avLst/>
          </a:prstGeom>
          <a:noFill/>
          <a:ln w="9525">
            <a:noFill/>
            <a:miter lim="800000"/>
            <a:headEnd/>
            <a:tailEnd/>
          </a:ln>
        </p:spPr>
      </p:pic>
      <p:pic>
        <p:nvPicPr>
          <p:cNvPr id="9219" name="object 4"/>
          <p:cNvPicPr>
            <a:picLocks noChangeAspect="1" noChangeArrowheads="1"/>
          </p:cNvPicPr>
          <p:nvPr/>
        </p:nvPicPr>
        <p:blipFill>
          <a:blip r:embed="rId3" cstate="print"/>
          <a:srcRect/>
          <a:stretch>
            <a:fillRect/>
          </a:stretch>
        </p:blipFill>
        <p:spPr bwMode="auto">
          <a:xfrm>
            <a:off x="1152525" y="544513"/>
            <a:ext cx="6838950" cy="2811462"/>
          </a:xfrm>
          <a:prstGeom prst="rect">
            <a:avLst/>
          </a:prstGeom>
          <a:noFill/>
          <a:ln w="9525">
            <a:noFill/>
            <a:miter lim="800000"/>
            <a:headEnd/>
            <a:tailEnd/>
          </a:ln>
        </p:spPr>
      </p:pic>
      <p:pic>
        <p:nvPicPr>
          <p:cNvPr id="9220" name="object 5"/>
          <p:cNvPicPr>
            <a:picLocks noChangeAspect="1" noChangeArrowheads="1"/>
          </p:cNvPicPr>
          <p:nvPr/>
        </p:nvPicPr>
        <p:blipFill>
          <a:blip r:embed="rId4" cstate="print"/>
          <a:srcRect/>
          <a:stretch>
            <a:fillRect/>
          </a:stretch>
        </p:blipFill>
        <p:spPr bwMode="auto">
          <a:xfrm>
            <a:off x="5829300" y="3802063"/>
            <a:ext cx="3054350" cy="2901950"/>
          </a:xfrm>
          <a:prstGeom prst="rect">
            <a:avLst/>
          </a:prstGeom>
          <a:noFill/>
          <a:ln w="9525">
            <a:noFill/>
            <a:miter lim="800000"/>
            <a:headEnd/>
            <a:tailEnd/>
          </a:ln>
        </p:spPr>
      </p:pic>
      <p:sp>
        <p:nvSpPr>
          <p:cNvPr id="6" name="object 6"/>
          <p:cNvSpPr txBox="1"/>
          <p:nvPr/>
        </p:nvSpPr>
        <p:spPr>
          <a:xfrm>
            <a:off x="1627188" y="3381375"/>
            <a:ext cx="6329362" cy="287338"/>
          </a:xfrm>
          <a:prstGeom prst="rect">
            <a:avLst/>
          </a:prstGeom>
        </p:spPr>
        <p:txBody>
          <a:bodyPr lIns="0" tIns="12700" rIns="0" bIns="0">
            <a:spAutoFit/>
          </a:bodyPr>
          <a:lstStyle/>
          <a:p>
            <a:pPr marL="12700" fontAlgn="auto">
              <a:spcBef>
                <a:spcPts val="100"/>
              </a:spcBef>
              <a:spcAft>
                <a:spcPts val="0"/>
              </a:spcAft>
              <a:defRPr/>
            </a:pPr>
            <a:r>
              <a:rPr dirty="0">
                <a:latin typeface="Times New Roman"/>
                <a:cs typeface="Times New Roman"/>
              </a:rPr>
              <a:t>Поверхность</a:t>
            </a:r>
            <a:r>
              <a:rPr spc="-40" dirty="0">
                <a:latin typeface="Times New Roman"/>
                <a:cs typeface="Times New Roman"/>
              </a:rPr>
              <a:t> </a:t>
            </a:r>
            <a:r>
              <a:rPr dirty="0">
                <a:latin typeface="Times New Roman"/>
                <a:cs typeface="Times New Roman"/>
              </a:rPr>
              <a:t>усталостного</a:t>
            </a:r>
            <a:r>
              <a:rPr spc="-15" dirty="0">
                <a:latin typeface="Times New Roman"/>
                <a:cs typeface="Times New Roman"/>
              </a:rPr>
              <a:t> </a:t>
            </a:r>
            <a:r>
              <a:rPr spc="-10" dirty="0">
                <a:latin typeface="Times New Roman"/>
                <a:cs typeface="Times New Roman"/>
              </a:rPr>
              <a:t>разрушения</a:t>
            </a:r>
            <a:r>
              <a:rPr spc="60" dirty="0">
                <a:latin typeface="Times New Roman"/>
                <a:cs typeface="Times New Roman"/>
              </a:rPr>
              <a:t> </a:t>
            </a:r>
            <a:r>
              <a:rPr spc="-5" dirty="0">
                <a:latin typeface="Times New Roman"/>
                <a:cs typeface="Times New Roman"/>
              </a:rPr>
              <a:t>лопатки</a:t>
            </a:r>
            <a:r>
              <a:rPr spc="-45" dirty="0">
                <a:latin typeface="Times New Roman"/>
                <a:cs typeface="Times New Roman"/>
              </a:rPr>
              <a:t> </a:t>
            </a:r>
            <a:r>
              <a:rPr spc="-20" dirty="0">
                <a:latin typeface="Times New Roman"/>
                <a:cs typeface="Times New Roman"/>
              </a:rPr>
              <a:t>турбины</a:t>
            </a:r>
            <a:endParaRPr>
              <a:latin typeface="Times New Roman"/>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25" name="Object 1"/>
          <p:cNvGraphicFramePr>
            <a:graphicFrameLocks noChangeAspect="1"/>
          </p:cNvGraphicFramePr>
          <p:nvPr/>
        </p:nvGraphicFramePr>
        <p:xfrm>
          <a:off x="1143000" y="1500188"/>
          <a:ext cx="2568575" cy="573087"/>
        </p:xfrm>
        <a:graphic>
          <a:graphicData uri="http://schemas.openxmlformats.org/presentationml/2006/ole">
            <p:oleObj spid="_x0000_s26625" name="Equation" r:id="rId3" imgW="977476" imgH="215806" progId="">
              <p:embed/>
            </p:oleObj>
          </a:graphicData>
        </a:graphic>
      </p:graphicFrame>
      <p:sp>
        <p:nvSpPr>
          <p:cNvPr id="2666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27" name="Object 3"/>
          <p:cNvGraphicFramePr>
            <a:graphicFrameLocks noChangeAspect="1"/>
          </p:cNvGraphicFramePr>
          <p:nvPr/>
        </p:nvGraphicFramePr>
        <p:xfrm>
          <a:off x="5214938" y="1428750"/>
          <a:ext cx="2619375" cy="604838"/>
        </p:xfrm>
        <a:graphic>
          <a:graphicData uri="http://schemas.openxmlformats.org/presentationml/2006/ole">
            <p:oleObj spid="_x0000_s26627" name="Equation" r:id="rId4" imgW="990600" imgH="228600" progId="">
              <p:embed/>
            </p:oleObj>
          </a:graphicData>
        </a:graphic>
      </p:graphicFrame>
      <p:sp>
        <p:nvSpPr>
          <p:cNvPr id="2666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29" name="Object 5"/>
          <p:cNvGraphicFramePr>
            <a:graphicFrameLocks noChangeAspect="1"/>
          </p:cNvGraphicFramePr>
          <p:nvPr/>
        </p:nvGraphicFramePr>
        <p:xfrm>
          <a:off x="1357313" y="2500313"/>
          <a:ext cx="1730375" cy="352425"/>
        </p:xfrm>
        <a:graphic>
          <a:graphicData uri="http://schemas.openxmlformats.org/presentationml/2006/ole">
            <p:oleObj spid="_x0000_s26629" name="Equation" r:id="rId5" imgW="1028254" imgH="203112" progId="">
              <p:embed/>
            </p:oleObj>
          </a:graphicData>
        </a:graphic>
      </p:graphicFrame>
      <p:sp>
        <p:nvSpPr>
          <p:cNvPr id="2666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31" name="Object 7"/>
          <p:cNvGraphicFramePr>
            <a:graphicFrameLocks noChangeAspect="1"/>
          </p:cNvGraphicFramePr>
          <p:nvPr/>
        </p:nvGraphicFramePr>
        <p:xfrm>
          <a:off x="5643563" y="2500313"/>
          <a:ext cx="1785937" cy="366712"/>
        </p:xfrm>
        <a:graphic>
          <a:graphicData uri="http://schemas.openxmlformats.org/presentationml/2006/ole">
            <p:oleObj spid="_x0000_s26631" name="Equation" r:id="rId6" imgW="1066337" imgH="215806" progId="">
              <p:embed/>
            </p:oleObj>
          </a:graphicData>
        </a:graphic>
      </p:graphicFrame>
      <p:sp>
        <p:nvSpPr>
          <p:cNvPr id="2666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33" name="Object 9"/>
          <p:cNvGraphicFramePr>
            <a:graphicFrameLocks noChangeAspect="1"/>
          </p:cNvGraphicFramePr>
          <p:nvPr/>
        </p:nvGraphicFramePr>
        <p:xfrm>
          <a:off x="1814513" y="3500438"/>
          <a:ext cx="5349875" cy="638175"/>
        </p:xfrm>
        <a:graphic>
          <a:graphicData uri="http://schemas.openxmlformats.org/presentationml/2006/ole">
            <p:oleObj spid="_x0000_s26633" name="Equation" r:id="rId7" imgW="1752480" imgH="203040" progId="">
              <p:embed/>
            </p:oleObj>
          </a:graphicData>
        </a:graphic>
      </p:graphicFrame>
      <p:sp>
        <p:nvSpPr>
          <p:cNvPr id="2666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35" name="Object 11"/>
          <p:cNvGraphicFramePr>
            <a:graphicFrameLocks noChangeAspect="1"/>
          </p:cNvGraphicFramePr>
          <p:nvPr/>
        </p:nvGraphicFramePr>
        <p:xfrm>
          <a:off x="642938" y="5214938"/>
          <a:ext cx="3957637" cy="438150"/>
        </p:xfrm>
        <a:graphic>
          <a:graphicData uri="http://schemas.openxmlformats.org/presentationml/2006/ole">
            <p:oleObj spid="_x0000_s26635" name="Equation" r:id="rId8" imgW="2667000" imgH="292100" progId="">
              <p:embed/>
            </p:oleObj>
          </a:graphicData>
        </a:graphic>
      </p:graphicFrame>
      <p:sp>
        <p:nvSpPr>
          <p:cNvPr id="2666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37" name="Object 13"/>
          <p:cNvGraphicFramePr>
            <a:graphicFrameLocks noChangeAspect="1"/>
          </p:cNvGraphicFramePr>
          <p:nvPr/>
        </p:nvGraphicFramePr>
        <p:xfrm>
          <a:off x="4929188" y="5214938"/>
          <a:ext cx="3957637" cy="438150"/>
        </p:xfrm>
        <a:graphic>
          <a:graphicData uri="http://schemas.openxmlformats.org/presentationml/2006/ole">
            <p:oleObj spid="_x0000_s26637" name="Equation" r:id="rId9" imgW="2667000" imgH="292100" progId="">
              <p:embed/>
            </p:oleObj>
          </a:graphicData>
        </a:graphic>
      </p:graphicFrame>
      <p:sp>
        <p:nvSpPr>
          <p:cNvPr id="26668"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39" name="Object 15"/>
          <p:cNvGraphicFramePr>
            <a:graphicFrameLocks noChangeAspect="1"/>
          </p:cNvGraphicFramePr>
          <p:nvPr/>
        </p:nvGraphicFramePr>
        <p:xfrm>
          <a:off x="5786438" y="4786313"/>
          <a:ext cx="1454150" cy="285750"/>
        </p:xfrm>
        <a:graphic>
          <a:graphicData uri="http://schemas.openxmlformats.org/presentationml/2006/ole">
            <p:oleObj spid="_x0000_s26639" name="Equation" r:id="rId10" imgW="1066337" imgH="203112" progId="">
              <p:embed/>
            </p:oleObj>
          </a:graphicData>
        </a:graphic>
      </p:graphicFrame>
      <p:sp>
        <p:nvSpPr>
          <p:cNvPr id="26669"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41" name="Object 17"/>
          <p:cNvGraphicFramePr>
            <a:graphicFrameLocks noChangeAspect="1"/>
          </p:cNvGraphicFramePr>
          <p:nvPr/>
        </p:nvGraphicFramePr>
        <p:xfrm>
          <a:off x="1928813" y="4786313"/>
          <a:ext cx="1481137" cy="285750"/>
        </p:xfrm>
        <a:graphic>
          <a:graphicData uri="http://schemas.openxmlformats.org/presentationml/2006/ole">
            <p:oleObj spid="_x0000_s26641" name="Equation" r:id="rId11" imgW="1079032" imgH="203112" progId="">
              <p:embed/>
            </p:oleObj>
          </a:graphicData>
        </a:graphic>
      </p:graphicFrame>
      <p:sp>
        <p:nvSpPr>
          <p:cNvPr id="20" name="Прямоугольник 19"/>
          <p:cNvSpPr/>
          <p:nvPr/>
        </p:nvSpPr>
        <p:spPr>
          <a:xfrm>
            <a:off x="357188" y="142875"/>
            <a:ext cx="8215312" cy="701675"/>
          </a:xfrm>
          <a:prstGeom prst="rect">
            <a:avLst/>
          </a:prstGeom>
        </p:spPr>
        <p:txBody>
          <a:bodyPr>
            <a:spAutoFit/>
          </a:bodyPr>
          <a:lstStyle/>
          <a:p>
            <a:pPr algn="ctr"/>
            <a:r>
              <a:rPr lang="ru-RU" sz="2000" b="1">
                <a:latin typeface="Times New Roman" pitchFamily="18" charset="0"/>
                <a:cs typeface="Times New Roman" pitchFamily="18" charset="0"/>
              </a:rPr>
              <a:t>Мультирежимная модель повреждаемости</a:t>
            </a:r>
          </a:p>
          <a:p>
            <a:pPr algn="ctr"/>
            <a:r>
              <a:rPr lang="ru-RU" sz="2000" b="1">
                <a:latin typeface="Times New Roman" pitchFamily="18" charset="0"/>
                <a:cs typeface="Times New Roman" pitchFamily="18" charset="0"/>
              </a:rPr>
              <a:t>  при многоосном циклическом нагружении</a:t>
            </a:r>
            <a:endParaRPr lang="ru-RU" sz="2000">
              <a:latin typeface="Calibri" pitchFamily="34" charset="0"/>
            </a:endParaRPr>
          </a:p>
        </p:txBody>
      </p:sp>
      <p:sp>
        <p:nvSpPr>
          <p:cNvPr id="26671"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26672"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26673"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26674"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26675"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26676"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33" name="Прямоугольник 32"/>
          <p:cNvSpPr/>
          <p:nvPr/>
        </p:nvSpPr>
        <p:spPr>
          <a:xfrm>
            <a:off x="642938" y="857250"/>
            <a:ext cx="3643312" cy="584200"/>
          </a:xfrm>
          <a:prstGeom prst="rect">
            <a:avLst/>
          </a:prstGeom>
        </p:spPr>
        <p:txBody>
          <a:bodyPr>
            <a:spAutoFit/>
          </a:bodyPr>
          <a:lstStyle/>
          <a:p>
            <a:pPr algn="ctr" fontAlgn="auto">
              <a:spcBef>
                <a:spcPts val="0"/>
              </a:spcBef>
              <a:spcAft>
                <a:spcPts val="0"/>
              </a:spcAft>
              <a:defRPr/>
            </a:pPr>
            <a:r>
              <a:rPr lang="ru-RU" sz="1600" spc="5" dirty="0">
                <a:latin typeface="Times New Roman"/>
                <a:cs typeface="Times New Roman"/>
              </a:rPr>
              <a:t>Многоосный критерий усталостного разрушения в режиме МНЦУ-МЦУ</a:t>
            </a:r>
            <a:endParaRPr lang="ru-RU" sz="1600" dirty="0">
              <a:latin typeface="+mn-lt"/>
              <a:cs typeface="+mn-cs"/>
            </a:endParaRPr>
          </a:p>
        </p:txBody>
      </p:sp>
      <p:sp>
        <p:nvSpPr>
          <p:cNvPr id="34" name="Прямоугольник 33"/>
          <p:cNvSpPr/>
          <p:nvPr/>
        </p:nvSpPr>
        <p:spPr>
          <a:xfrm>
            <a:off x="4643438" y="857250"/>
            <a:ext cx="3786187" cy="584200"/>
          </a:xfrm>
          <a:prstGeom prst="rect">
            <a:avLst/>
          </a:prstGeom>
        </p:spPr>
        <p:txBody>
          <a:bodyPr>
            <a:spAutoFit/>
          </a:bodyPr>
          <a:lstStyle/>
          <a:p>
            <a:pPr algn="ctr" fontAlgn="auto">
              <a:spcBef>
                <a:spcPts val="0"/>
              </a:spcBef>
              <a:spcAft>
                <a:spcPts val="0"/>
              </a:spcAft>
              <a:defRPr/>
            </a:pPr>
            <a:r>
              <a:rPr lang="ru-RU" sz="1600" spc="5" dirty="0">
                <a:latin typeface="Times New Roman"/>
                <a:cs typeface="Times New Roman"/>
              </a:rPr>
              <a:t>Многоосный критерий усталостного разрушения в режиме СВМУ</a:t>
            </a:r>
            <a:endParaRPr lang="ru-RU" sz="1600" dirty="0">
              <a:latin typeface="+mn-lt"/>
              <a:cs typeface="+mn-cs"/>
            </a:endParaRPr>
          </a:p>
        </p:txBody>
      </p:sp>
      <p:sp>
        <p:nvSpPr>
          <p:cNvPr id="35" name="Прямоугольник 34"/>
          <p:cNvSpPr/>
          <p:nvPr/>
        </p:nvSpPr>
        <p:spPr>
          <a:xfrm>
            <a:off x="1428750" y="3071813"/>
            <a:ext cx="6215063" cy="369887"/>
          </a:xfrm>
          <a:prstGeom prst="rect">
            <a:avLst/>
          </a:prstGeom>
        </p:spPr>
        <p:txBody>
          <a:bodyPr>
            <a:spAutoFit/>
          </a:bodyPr>
          <a:lstStyle/>
          <a:p>
            <a:pPr algn="ctr" fontAlgn="auto">
              <a:spcBef>
                <a:spcPts val="0"/>
              </a:spcBef>
              <a:spcAft>
                <a:spcPts val="0"/>
              </a:spcAft>
              <a:defRPr/>
            </a:pPr>
            <a:r>
              <a:rPr lang="ru-RU" spc="5" dirty="0">
                <a:latin typeface="Times New Roman"/>
                <a:cs typeface="Times New Roman"/>
              </a:rPr>
              <a:t>Кинетическое уравнение для функции повреждаемости</a:t>
            </a:r>
            <a:endParaRPr lang="ru-RU" dirty="0">
              <a:latin typeface="+mn-lt"/>
              <a:cs typeface="+mn-cs"/>
            </a:endParaRPr>
          </a:p>
        </p:txBody>
      </p:sp>
      <p:pic>
        <p:nvPicPr>
          <p:cNvPr id="26680" name="object 38"/>
          <p:cNvPicPr>
            <a:picLocks noChangeAspect="1" noChangeArrowheads="1"/>
          </p:cNvPicPr>
          <p:nvPr/>
        </p:nvPicPr>
        <p:blipFill>
          <a:blip r:embed="rId12" cstate="print"/>
          <a:srcRect/>
          <a:stretch>
            <a:fillRect/>
          </a:stretch>
        </p:blipFill>
        <p:spPr bwMode="auto">
          <a:xfrm>
            <a:off x="7643813" y="0"/>
            <a:ext cx="1500187" cy="857250"/>
          </a:xfrm>
          <a:prstGeom prst="rect">
            <a:avLst/>
          </a:prstGeom>
          <a:noFill/>
          <a:ln w="9525">
            <a:noFill/>
            <a:miter lim="800000"/>
            <a:headEnd/>
            <a:tailEnd/>
          </a:ln>
        </p:spPr>
      </p:pic>
      <p:sp>
        <p:nvSpPr>
          <p:cNvPr id="26681"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6655" name="Object 31"/>
          <p:cNvGraphicFramePr>
            <a:graphicFrameLocks noChangeAspect="1"/>
          </p:cNvGraphicFramePr>
          <p:nvPr/>
        </p:nvGraphicFramePr>
        <p:xfrm>
          <a:off x="7858125" y="3714750"/>
          <a:ext cx="688975" cy="242888"/>
        </p:xfrm>
        <a:graphic>
          <a:graphicData uri="http://schemas.openxmlformats.org/presentationml/2006/ole">
            <p:oleObj spid="_x0000_s26655" name="Equation" r:id="rId13" imgW="482181" imgH="177646" progId="">
              <p:embed/>
            </p:oleObj>
          </a:graphicData>
        </a:graphic>
      </p:graphicFrame>
      <p:sp>
        <p:nvSpPr>
          <p:cNvPr id="43" name="Прямоугольник 42"/>
          <p:cNvSpPr/>
          <p:nvPr/>
        </p:nvSpPr>
        <p:spPr>
          <a:xfrm>
            <a:off x="428625" y="4143375"/>
            <a:ext cx="8286750" cy="584200"/>
          </a:xfrm>
          <a:prstGeom prst="rect">
            <a:avLst/>
          </a:prstGeom>
        </p:spPr>
        <p:txBody>
          <a:bodyPr>
            <a:spAutoFit/>
          </a:bodyPr>
          <a:lstStyle/>
          <a:p>
            <a:pPr algn="ctr" fontAlgn="auto">
              <a:spcBef>
                <a:spcPts val="0"/>
              </a:spcBef>
              <a:spcAft>
                <a:spcPts val="0"/>
              </a:spcAft>
              <a:defRPr/>
            </a:pPr>
            <a:r>
              <a:rPr lang="ru-RU" sz="1600" spc="5" dirty="0">
                <a:latin typeface="Times New Roman"/>
                <a:cs typeface="Times New Roman"/>
              </a:rPr>
              <a:t>Интегрирование для однородного напряженного состояния до</a:t>
            </a:r>
          </a:p>
          <a:p>
            <a:pPr algn="ctr" fontAlgn="auto">
              <a:spcBef>
                <a:spcPts val="0"/>
              </a:spcBef>
              <a:spcAft>
                <a:spcPts val="0"/>
              </a:spcAft>
              <a:defRPr/>
            </a:pPr>
            <a:r>
              <a:rPr lang="ru-RU" sz="1600" spc="5" dirty="0">
                <a:latin typeface="Times New Roman"/>
                <a:cs typeface="Times New Roman"/>
              </a:rPr>
              <a:t>дает значения коэффициентов  с учетом ассоциированного критерия</a:t>
            </a:r>
            <a:endParaRPr lang="ru-RU" sz="1600" dirty="0">
              <a:latin typeface="+mn-lt"/>
              <a:cs typeface="+mn-cs"/>
            </a:endParaRPr>
          </a:p>
        </p:txBody>
      </p:sp>
      <p:graphicFrame>
        <p:nvGraphicFramePr>
          <p:cNvPr id="26657" name="Object 33"/>
          <p:cNvGraphicFramePr>
            <a:graphicFrameLocks noChangeAspect="1"/>
          </p:cNvGraphicFramePr>
          <p:nvPr/>
        </p:nvGraphicFramePr>
        <p:xfrm>
          <a:off x="7358063" y="4214813"/>
          <a:ext cx="428625" cy="239712"/>
        </p:xfrm>
        <a:graphic>
          <a:graphicData uri="http://schemas.openxmlformats.org/presentationml/2006/ole">
            <p:oleObj spid="_x0000_s26657" name="Equation" r:id="rId14" imgW="317160" imgH="177480" progId="">
              <p:embed/>
            </p:oleObj>
          </a:graphicData>
        </a:graphic>
      </p:graphicFrame>
      <p:graphicFrame>
        <p:nvGraphicFramePr>
          <p:cNvPr id="26658" name="Object 34"/>
          <p:cNvGraphicFramePr>
            <a:graphicFrameLocks noChangeAspect="1"/>
          </p:cNvGraphicFramePr>
          <p:nvPr/>
        </p:nvGraphicFramePr>
        <p:xfrm>
          <a:off x="3214688" y="2143125"/>
          <a:ext cx="2312987" cy="247650"/>
        </p:xfrm>
        <a:graphic>
          <a:graphicData uri="http://schemas.openxmlformats.org/presentationml/2006/ole">
            <p:oleObj spid="_x0000_s26658" name="Equation" r:id="rId15" imgW="4038480" imgH="431640" progId="">
              <p:embed/>
            </p:oleObj>
          </a:graphicData>
        </a:graphic>
      </p:graphicFrame>
      <p:graphicFrame>
        <p:nvGraphicFramePr>
          <p:cNvPr id="26659" name="Object 35"/>
          <p:cNvGraphicFramePr>
            <a:graphicFrameLocks noChangeAspect="1"/>
          </p:cNvGraphicFramePr>
          <p:nvPr/>
        </p:nvGraphicFramePr>
        <p:xfrm>
          <a:off x="4189413" y="6276975"/>
          <a:ext cx="1622425" cy="392113"/>
        </p:xfrm>
        <a:graphic>
          <a:graphicData uri="http://schemas.openxmlformats.org/presentationml/2006/ole">
            <p:oleObj spid="_x0000_s26659" name="Equation" r:id="rId16" imgW="838080" imgH="203040" progId="">
              <p:embed/>
            </p:oleObj>
          </a:graphicData>
        </a:graphic>
      </p:graphicFrame>
      <p:graphicFrame>
        <p:nvGraphicFramePr>
          <p:cNvPr id="26660" name="Object 36"/>
          <p:cNvGraphicFramePr>
            <a:graphicFrameLocks noChangeAspect="1"/>
          </p:cNvGraphicFramePr>
          <p:nvPr/>
        </p:nvGraphicFramePr>
        <p:xfrm>
          <a:off x="6286500" y="6286500"/>
          <a:ext cx="1582738" cy="358775"/>
        </p:xfrm>
        <a:graphic>
          <a:graphicData uri="http://schemas.openxmlformats.org/presentationml/2006/ole">
            <p:oleObj spid="_x0000_s26660" name="Equation" r:id="rId17" imgW="952200" imgH="215640" progId="">
              <p:embed/>
            </p:oleObj>
          </a:graphicData>
        </a:graphic>
      </p:graphicFrame>
      <p:sp>
        <p:nvSpPr>
          <p:cNvPr id="48" name="Прямоугольник 47"/>
          <p:cNvSpPr/>
          <p:nvPr/>
        </p:nvSpPr>
        <p:spPr>
          <a:xfrm>
            <a:off x="0" y="6215063"/>
            <a:ext cx="3786188" cy="369887"/>
          </a:xfrm>
          <a:prstGeom prst="rect">
            <a:avLst/>
          </a:prstGeom>
        </p:spPr>
        <p:txBody>
          <a:bodyPr>
            <a:spAutoFit/>
          </a:bodyPr>
          <a:lstStyle/>
          <a:p>
            <a:pPr algn="ctr" fontAlgn="auto">
              <a:spcBef>
                <a:spcPts val="0"/>
              </a:spcBef>
              <a:spcAft>
                <a:spcPts val="0"/>
              </a:spcAft>
              <a:defRPr/>
            </a:pPr>
            <a:r>
              <a:rPr lang="ru-RU" spc="5" dirty="0">
                <a:latin typeface="Times New Roman"/>
                <a:cs typeface="Times New Roman"/>
              </a:rPr>
              <a:t>ЛМР: уравнение Париса</a:t>
            </a:r>
            <a:endParaRPr lang="ru-RU" dirty="0">
              <a:latin typeface="+mn-lt"/>
              <a:cs typeface="+mn-cs"/>
            </a:endParaRPr>
          </a:p>
        </p:txBody>
      </p:sp>
      <p:sp>
        <p:nvSpPr>
          <p:cNvPr id="49" name="Прямоугольник 48"/>
          <p:cNvSpPr/>
          <p:nvPr/>
        </p:nvSpPr>
        <p:spPr>
          <a:xfrm>
            <a:off x="71438" y="5715000"/>
            <a:ext cx="8929687" cy="369888"/>
          </a:xfrm>
          <a:prstGeom prst="rect">
            <a:avLst/>
          </a:prstGeom>
        </p:spPr>
        <p:txBody>
          <a:bodyPr>
            <a:spAutoFit/>
          </a:bodyPr>
          <a:lstStyle/>
          <a:p>
            <a:pPr algn="ctr" fontAlgn="auto">
              <a:spcBef>
                <a:spcPts val="0"/>
              </a:spcBef>
              <a:spcAft>
                <a:spcPts val="0"/>
              </a:spcAft>
              <a:defRPr/>
            </a:pPr>
            <a:r>
              <a:rPr lang="ru-RU" b="1" spc="5" dirty="0">
                <a:latin typeface="Times New Roman"/>
                <a:cs typeface="Times New Roman"/>
              </a:rPr>
              <a:t>____________________________________________________________________________</a:t>
            </a:r>
            <a:endParaRPr lang="ru-RU" b="1" dirty="0">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142875"/>
            <a:ext cx="8215312" cy="1006475"/>
          </a:xfrm>
          <a:prstGeom prst="rect">
            <a:avLst/>
          </a:prstGeom>
        </p:spPr>
        <p:txBody>
          <a:bodyPr>
            <a:spAutoFit/>
          </a:bodyPr>
          <a:lstStyle/>
          <a:p>
            <a:pPr algn="ctr"/>
            <a:r>
              <a:rPr lang="ru-RU" sz="2400" b="1">
                <a:latin typeface="Times New Roman" pitchFamily="18" charset="0"/>
                <a:cs typeface="Times New Roman" pitchFamily="18" charset="0"/>
              </a:rPr>
              <a:t>Двухкритериальная повреждаемость</a:t>
            </a:r>
          </a:p>
          <a:p>
            <a:pPr algn="ctr"/>
            <a:endParaRPr lang="ru-RU" b="1">
              <a:latin typeface="Times New Roman" pitchFamily="18" charset="0"/>
              <a:cs typeface="Times New Roman" pitchFamily="18" charset="0"/>
            </a:endParaRPr>
          </a:p>
          <a:p>
            <a:r>
              <a:rPr lang="ru-RU" b="1">
                <a:latin typeface="Times New Roman" pitchFamily="18" charset="0"/>
                <a:cs typeface="Times New Roman" pitchFamily="18" charset="0"/>
              </a:rPr>
              <a:t>Микротрещины нормального отрыва                       Микротрещины сдвига</a:t>
            </a:r>
          </a:p>
        </p:txBody>
      </p:sp>
      <p:sp>
        <p:nvSpPr>
          <p:cNvPr id="3" name="Прямоугольник 2"/>
          <p:cNvSpPr/>
          <p:nvPr/>
        </p:nvSpPr>
        <p:spPr>
          <a:xfrm>
            <a:off x="428625" y="1571625"/>
            <a:ext cx="2786063" cy="338138"/>
          </a:xfrm>
          <a:prstGeom prst="rect">
            <a:avLst/>
          </a:prstGeom>
        </p:spPr>
        <p:txBody>
          <a:bodyPr>
            <a:spAutoFit/>
          </a:bodyPr>
          <a:lstStyle/>
          <a:p>
            <a:pPr algn="ctr" fontAlgn="auto">
              <a:spcBef>
                <a:spcPts val="0"/>
              </a:spcBef>
              <a:spcAft>
                <a:spcPts val="0"/>
              </a:spcAft>
              <a:defRPr/>
            </a:pPr>
            <a:r>
              <a:rPr lang="ru-RU" sz="1600" spc="5" dirty="0">
                <a:latin typeface="Times New Roman"/>
                <a:cs typeface="Times New Roman"/>
              </a:rPr>
              <a:t>Многоосный критерий</a:t>
            </a:r>
            <a:r>
              <a:rPr lang="en-US" sz="1600" spc="5" dirty="0">
                <a:latin typeface="Times New Roman"/>
                <a:cs typeface="Times New Roman"/>
              </a:rPr>
              <a:t> SWT</a:t>
            </a:r>
            <a:r>
              <a:rPr lang="ru-RU" sz="1600" spc="5" dirty="0">
                <a:latin typeface="Times New Roman"/>
                <a:cs typeface="Times New Roman"/>
              </a:rPr>
              <a:t> </a:t>
            </a:r>
            <a:endParaRPr lang="ru-RU" sz="1600" dirty="0">
              <a:latin typeface="+mn-lt"/>
              <a:cs typeface="+mn-cs"/>
            </a:endParaRPr>
          </a:p>
        </p:txBody>
      </p:sp>
      <p:sp>
        <p:nvSpPr>
          <p:cNvPr id="4" name="Прямоугольник 3"/>
          <p:cNvSpPr/>
          <p:nvPr/>
        </p:nvSpPr>
        <p:spPr>
          <a:xfrm>
            <a:off x="5429250" y="1643063"/>
            <a:ext cx="3143250" cy="338137"/>
          </a:xfrm>
          <a:prstGeom prst="rect">
            <a:avLst/>
          </a:prstGeom>
        </p:spPr>
        <p:txBody>
          <a:bodyPr>
            <a:spAutoFit/>
          </a:bodyPr>
          <a:lstStyle/>
          <a:p>
            <a:pPr algn="ctr" fontAlgn="auto">
              <a:spcBef>
                <a:spcPts val="0"/>
              </a:spcBef>
              <a:spcAft>
                <a:spcPts val="0"/>
              </a:spcAft>
              <a:defRPr/>
            </a:pPr>
            <a:r>
              <a:rPr lang="ru-RU" sz="1600" spc="5" dirty="0">
                <a:latin typeface="Times New Roman"/>
                <a:cs typeface="Times New Roman"/>
              </a:rPr>
              <a:t>Многоосный критерий</a:t>
            </a:r>
            <a:r>
              <a:rPr lang="en-US" sz="1600" spc="5" dirty="0">
                <a:latin typeface="Times New Roman"/>
                <a:cs typeface="Times New Roman"/>
              </a:rPr>
              <a:t> CVS</a:t>
            </a:r>
            <a:r>
              <a:rPr lang="ru-RU" sz="1600" spc="5" dirty="0">
                <a:latin typeface="Times New Roman"/>
                <a:cs typeface="Times New Roman"/>
              </a:rPr>
              <a:t> </a:t>
            </a:r>
            <a:endParaRPr lang="ru-RU" sz="1600" dirty="0">
              <a:latin typeface="+mn-lt"/>
              <a:cs typeface="+mn-cs"/>
            </a:endParaRPr>
          </a:p>
        </p:txBody>
      </p:sp>
      <p:sp>
        <p:nvSpPr>
          <p:cNvPr id="276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7649" name="Object 1"/>
          <p:cNvGraphicFramePr>
            <a:graphicFrameLocks noChangeAspect="1"/>
          </p:cNvGraphicFramePr>
          <p:nvPr/>
        </p:nvGraphicFramePr>
        <p:xfrm>
          <a:off x="357188" y="2071688"/>
          <a:ext cx="3535362" cy="652462"/>
        </p:xfrm>
        <a:graphic>
          <a:graphicData uri="http://schemas.openxmlformats.org/presentationml/2006/ole">
            <p:oleObj spid="_x0000_s27649" name="Equation" r:id="rId3" imgW="1600200" imgH="292100" progId="">
              <p:embed/>
            </p:oleObj>
          </a:graphicData>
        </a:graphic>
      </p:graphicFrame>
      <p:sp>
        <p:nvSpPr>
          <p:cNvPr id="2767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7651" name="Object 3"/>
          <p:cNvGraphicFramePr>
            <a:graphicFrameLocks noChangeAspect="1"/>
          </p:cNvGraphicFramePr>
          <p:nvPr/>
        </p:nvGraphicFramePr>
        <p:xfrm>
          <a:off x="1071563" y="2857500"/>
          <a:ext cx="2106612" cy="438150"/>
        </p:xfrm>
        <a:graphic>
          <a:graphicData uri="http://schemas.openxmlformats.org/presentationml/2006/ole">
            <p:oleObj spid="_x0000_s27651" name="Equation" r:id="rId4" imgW="1422400" imgH="292100" progId="">
              <p:embed/>
            </p:oleObj>
          </a:graphicData>
        </a:graphic>
      </p:graphicFrame>
      <p:sp>
        <p:nvSpPr>
          <p:cNvPr id="2767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7653" name="Object 5"/>
          <p:cNvGraphicFramePr>
            <a:graphicFrameLocks noChangeAspect="1"/>
          </p:cNvGraphicFramePr>
          <p:nvPr/>
        </p:nvGraphicFramePr>
        <p:xfrm>
          <a:off x="5000625" y="2071688"/>
          <a:ext cx="3951288" cy="481012"/>
        </p:xfrm>
        <a:graphic>
          <a:graphicData uri="http://schemas.openxmlformats.org/presentationml/2006/ole">
            <p:oleObj spid="_x0000_s27653" name="Equation" r:id="rId5" imgW="2183452" imgH="266584" progId="">
              <p:embed/>
            </p:oleObj>
          </a:graphicData>
        </a:graphic>
      </p:graphicFrame>
      <p:sp>
        <p:nvSpPr>
          <p:cNvPr id="2767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7655" name="Object 7"/>
          <p:cNvGraphicFramePr>
            <a:graphicFrameLocks noChangeAspect="1"/>
          </p:cNvGraphicFramePr>
          <p:nvPr/>
        </p:nvGraphicFramePr>
        <p:xfrm>
          <a:off x="5643563" y="2857500"/>
          <a:ext cx="3071812" cy="409575"/>
        </p:xfrm>
        <a:graphic>
          <a:graphicData uri="http://schemas.openxmlformats.org/presentationml/2006/ole">
            <p:oleObj spid="_x0000_s27655" name="Equation" r:id="rId6" imgW="1993035" imgH="266584" progId="">
              <p:embed/>
            </p:oleObj>
          </a:graphicData>
        </a:graphic>
      </p:graphicFrame>
      <p:sp>
        <p:nvSpPr>
          <p:cNvPr id="2767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7657" name="Object 9"/>
          <p:cNvGraphicFramePr>
            <a:graphicFrameLocks noChangeAspect="1"/>
          </p:cNvGraphicFramePr>
          <p:nvPr/>
        </p:nvGraphicFramePr>
        <p:xfrm>
          <a:off x="1285875" y="3429000"/>
          <a:ext cx="1498600" cy="309563"/>
        </p:xfrm>
        <a:graphic>
          <a:graphicData uri="http://schemas.openxmlformats.org/presentationml/2006/ole">
            <p:oleObj spid="_x0000_s27657" name="Equation" r:id="rId7" imgW="1155700" imgH="241300" progId="">
              <p:embed/>
            </p:oleObj>
          </a:graphicData>
        </a:graphic>
      </p:graphicFrame>
      <p:sp>
        <p:nvSpPr>
          <p:cNvPr id="2767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27659" name="Object 11"/>
          <p:cNvGraphicFramePr>
            <a:graphicFrameLocks noChangeAspect="1"/>
          </p:cNvGraphicFramePr>
          <p:nvPr/>
        </p:nvGraphicFramePr>
        <p:xfrm>
          <a:off x="6429375" y="3429000"/>
          <a:ext cx="1512888" cy="300038"/>
        </p:xfrm>
        <a:graphic>
          <a:graphicData uri="http://schemas.openxmlformats.org/presentationml/2006/ole">
            <p:oleObj spid="_x0000_s27659" name="Equation" r:id="rId8" imgW="1155700" imgH="228600" progId="">
              <p:embed/>
            </p:oleObj>
          </a:graphicData>
        </a:graphic>
      </p:graphicFrame>
      <p:sp>
        <p:nvSpPr>
          <p:cNvPr id="17" name="Прямоугольник 16"/>
          <p:cNvSpPr/>
          <p:nvPr/>
        </p:nvSpPr>
        <p:spPr>
          <a:xfrm>
            <a:off x="642938" y="4071938"/>
            <a:ext cx="8143875" cy="369887"/>
          </a:xfrm>
          <a:prstGeom prst="rect">
            <a:avLst/>
          </a:prstGeom>
        </p:spPr>
        <p:txBody>
          <a:bodyPr>
            <a:spAutoFit/>
          </a:bodyPr>
          <a:lstStyle/>
          <a:p>
            <a:pPr algn="ctr" fontAlgn="auto">
              <a:spcBef>
                <a:spcPts val="0"/>
              </a:spcBef>
              <a:spcAft>
                <a:spcPts val="0"/>
              </a:spcAft>
              <a:defRPr/>
            </a:pPr>
            <a:r>
              <a:rPr lang="ru-RU" spc="5" dirty="0">
                <a:latin typeface="Times New Roman"/>
                <a:cs typeface="Times New Roman"/>
              </a:rPr>
              <a:t>Развитие повреждаемости  =  эффективное уменьшение модулей упругости</a:t>
            </a:r>
            <a:endParaRPr lang="ru-RU" dirty="0">
              <a:latin typeface="+mn-lt"/>
              <a:cs typeface="+mn-cs"/>
            </a:endParaRPr>
          </a:p>
        </p:txBody>
      </p:sp>
      <p:graphicFrame>
        <p:nvGraphicFramePr>
          <p:cNvPr id="27661" name="Object 13"/>
          <p:cNvGraphicFramePr>
            <a:graphicFrameLocks noChangeAspect="1"/>
          </p:cNvGraphicFramePr>
          <p:nvPr/>
        </p:nvGraphicFramePr>
        <p:xfrm>
          <a:off x="211138" y="4714875"/>
          <a:ext cx="1682750" cy="333375"/>
        </p:xfrm>
        <a:graphic>
          <a:graphicData uri="http://schemas.openxmlformats.org/presentationml/2006/ole">
            <p:oleObj spid="_x0000_s27661" name="Equation" r:id="rId9" imgW="965200" imgH="190500" progId="">
              <p:embed/>
            </p:oleObj>
          </a:graphicData>
        </a:graphic>
      </p:graphicFrame>
      <p:graphicFrame>
        <p:nvGraphicFramePr>
          <p:cNvPr id="27662" name="Object 14"/>
          <p:cNvGraphicFramePr>
            <a:graphicFrameLocks noChangeAspect="1"/>
          </p:cNvGraphicFramePr>
          <p:nvPr/>
        </p:nvGraphicFramePr>
        <p:xfrm>
          <a:off x="2143125" y="4714875"/>
          <a:ext cx="1800225" cy="346075"/>
        </p:xfrm>
        <a:graphic>
          <a:graphicData uri="http://schemas.openxmlformats.org/presentationml/2006/ole">
            <p:oleObj spid="_x0000_s27662" name="Equation" r:id="rId10" imgW="990170" imgH="190417" progId="">
              <p:embed/>
            </p:oleObj>
          </a:graphicData>
        </a:graphic>
      </p:graphicFrame>
      <p:graphicFrame>
        <p:nvGraphicFramePr>
          <p:cNvPr id="27663" name="Object 15"/>
          <p:cNvGraphicFramePr>
            <a:graphicFrameLocks noChangeAspect="1"/>
          </p:cNvGraphicFramePr>
          <p:nvPr/>
        </p:nvGraphicFramePr>
        <p:xfrm>
          <a:off x="571500" y="5286375"/>
          <a:ext cx="571500" cy="276225"/>
        </p:xfrm>
        <a:graphic>
          <a:graphicData uri="http://schemas.openxmlformats.org/presentationml/2006/ole">
            <p:oleObj spid="_x0000_s27663" name="Equation" r:id="rId11" imgW="317225" imgH="152268" progId="">
              <p:embed/>
            </p:oleObj>
          </a:graphicData>
        </a:graphic>
      </p:graphicFrame>
      <p:graphicFrame>
        <p:nvGraphicFramePr>
          <p:cNvPr id="27664" name="Object 16"/>
          <p:cNvGraphicFramePr>
            <a:graphicFrameLocks noChangeAspect="1"/>
          </p:cNvGraphicFramePr>
          <p:nvPr/>
        </p:nvGraphicFramePr>
        <p:xfrm>
          <a:off x="2214563" y="5286375"/>
          <a:ext cx="571500" cy="293688"/>
        </p:xfrm>
        <a:graphic>
          <a:graphicData uri="http://schemas.openxmlformats.org/presentationml/2006/ole">
            <p:oleObj spid="_x0000_s27664" name="Equation" r:id="rId12" imgW="329914" imgH="177646" progId="">
              <p:embed/>
            </p:oleObj>
          </a:graphicData>
        </a:graphic>
      </p:graphicFrame>
      <p:graphicFrame>
        <p:nvGraphicFramePr>
          <p:cNvPr id="27665" name="Object 17"/>
          <p:cNvGraphicFramePr>
            <a:graphicFrameLocks noChangeAspect="1"/>
          </p:cNvGraphicFramePr>
          <p:nvPr/>
        </p:nvGraphicFramePr>
        <p:xfrm>
          <a:off x="6715125" y="4714875"/>
          <a:ext cx="571500" cy="285750"/>
        </p:xfrm>
        <a:graphic>
          <a:graphicData uri="http://schemas.openxmlformats.org/presentationml/2006/ole">
            <p:oleObj spid="_x0000_s27665" name="Equation" r:id="rId13" imgW="380835" imgH="190417" progId="">
              <p:embed/>
            </p:oleObj>
          </a:graphicData>
        </a:graphic>
      </p:graphicFrame>
      <p:graphicFrame>
        <p:nvGraphicFramePr>
          <p:cNvPr id="27666" name="Object 18"/>
          <p:cNvGraphicFramePr>
            <a:graphicFrameLocks noChangeAspect="1"/>
          </p:cNvGraphicFramePr>
          <p:nvPr/>
        </p:nvGraphicFramePr>
        <p:xfrm>
          <a:off x="6500813" y="5286375"/>
          <a:ext cx="857250" cy="285750"/>
        </p:xfrm>
        <a:graphic>
          <a:graphicData uri="http://schemas.openxmlformats.org/presentationml/2006/ole">
            <p:oleObj spid="_x0000_s27666" name="Equation" r:id="rId14" imgW="571252" imgH="190417" progId="">
              <p:embed/>
            </p:oleObj>
          </a:graphicData>
        </a:graphic>
      </p:graphicFrame>
      <p:sp>
        <p:nvSpPr>
          <p:cNvPr id="27677" name="Прямоугольник 23"/>
          <p:cNvSpPr>
            <a:spLocks noChangeArrowheads="1"/>
          </p:cNvSpPr>
          <p:nvPr/>
        </p:nvSpPr>
        <p:spPr bwMode="auto">
          <a:xfrm>
            <a:off x="3929063" y="4714875"/>
            <a:ext cx="3000375" cy="338138"/>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Деградация материала при </a:t>
            </a:r>
          </a:p>
        </p:txBody>
      </p:sp>
      <p:sp>
        <p:nvSpPr>
          <p:cNvPr id="25" name="Прямоугольник 24"/>
          <p:cNvSpPr/>
          <p:nvPr/>
        </p:nvSpPr>
        <p:spPr>
          <a:xfrm>
            <a:off x="3714750" y="5286375"/>
            <a:ext cx="3214688" cy="338138"/>
          </a:xfrm>
          <a:prstGeom prst="rect">
            <a:avLst/>
          </a:prstGeom>
        </p:spPr>
        <p:txBody>
          <a:bodyPr>
            <a:spAutoFit/>
          </a:bodyPr>
          <a:lstStyle/>
          <a:p>
            <a:pPr algn="ctr" fontAlgn="auto">
              <a:spcBef>
                <a:spcPts val="0"/>
              </a:spcBef>
              <a:spcAft>
                <a:spcPts val="0"/>
              </a:spcAft>
              <a:defRPr/>
            </a:pPr>
            <a:r>
              <a:rPr lang="ru-RU" sz="1600" spc="5" dirty="0">
                <a:latin typeface="Times New Roman"/>
                <a:cs typeface="Times New Roman"/>
              </a:rPr>
              <a:t>Полное разрушение при </a:t>
            </a:r>
            <a:endParaRPr lang="ru-RU" sz="1600" dirty="0">
              <a:latin typeface="+mn-lt"/>
              <a:cs typeface="+mn-cs"/>
            </a:endParaRPr>
          </a:p>
        </p:txBody>
      </p:sp>
      <p:pic>
        <p:nvPicPr>
          <p:cNvPr id="27679" name="Рисунок 25"/>
          <p:cNvPicPr>
            <a:picLocks noChangeAspect="1" noChangeArrowheads="1"/>
          </p:cNvPicPr>
          <p:nvPr/>
        </p:nvPicPr>
        <p:blipFill>
          <a:blip r:embed="rId15" cstate="print"/>
          <a:srcRect/>
          <a:stretch>
            <a:fillRect/>
          </a:stretch>
        </p:blipFill>
        <p:spPr bwMode="auto">
          <a:xfrm>
            <a:off x="7500938" y="4572000"/>
            <a:ext cx="1428750" cy="954088"/>
          </a:xfrm>
          <a:prstGeom prst="rect">
            <a:avLst/>
          </a:prstGeom>
          <a:noFill/>
          <a:ln w="9525">
            <a:noFill/>
            <a:miter lim="800000"/>
            <a:headEnd/>
            <a:tailEnd/>
          </a:ln>
        </p:spPr>
      </p:pic>
      <p:sp>
        <p:nvSpPr>
          <p:cNvPr id="27" name="Прямоугольник 26"/>
          <p:cNvSpPr/>
          <p:nvPr/>
        </p:nvSpPr>
        <p:spPr>
          <a:xfrm>
            <a:off x="642938" y="6072188"/>
            <a:ext cx="8143875" cy="366712"/>
          </a:xfrm>
          <a:prstGeom prst="rect">
            <a:avLst/>
          </a:prstGeom>
        </p:spPr>
        <p:txBody>
          <a:bodyPr>
            <a:spAutoFit/>
          </a:bodyPr>
          <a:lstStyle/>
          <a:p>
            <a:pPr algn="ctr" fontAlgn="auto">
              <a:spcBef>
                <a:spcPts val="0"/>
              </a:spcBef>
              <a:spcAft>
                <a:spcPts val="0"/>
              </a:spcAft>
              <a:defRPr/>
            </a:pPr>
            <a:r>
              <a:rPr lang="ru-RU" b="1" spc="5" dirty="0">
                <a:latin typeface="Times New Roman"/>
                <a:cs typeface="Times New Roman"/>
              </a:rPr>
              <a:t>Локализация деформаций в ослабленных зонах = квазитрещины !</a:t>
            </a:r>
            <a:endParaRPr lang="ru-RU" b="1" dirty="0">
              <a:latin typeface="+mn-lt"/>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214313"/>
            <a:ext cx="6989763" cy="384175"/>
          </a:xfrm>
        </p:spPr>
        <p:txBody>
          <a:bodyPr tIns="13970" rtlCol="0"/>
          <a:lstStyle/>
          <a:p>
            <a:pPr marL="12700" eaLnBrk="1" fontAlgn="auto" hangingPunct="1">
              <a:spcBef>
                <a:spcPts val="110"/>
              </a:spcBef>
              <a:spcAft>
                <a:spcPts val="0"/>
              </a:spcAft>
              <a:defRPr/>
            </a:pPr>
            <a:r>
              <a:rPr sz="2400" dirty="0"/>
              <a:t>Численный</a:t>
            </a:r>
            <a:r>
              <a:rPr sz="2400" spc="-85" dirty="0"/>
              <a:t> </a:t>
            </a:r>
            <a:r>
              <a:rPr sz="2400" spc="-10" dirty="0"/>
              <a:t>метод</a:t>
            </a:r>
            <a:r>
              <a:rPr sz="2400" spc="5" dirty="0"/>
              <a:t> </a:t>
            </a:r>
            <a:r>
              <a:rPr sz="2400" spc="-5" dirty="0"/>
              <a:t>расчета</a:t>
            </a:r>
            <a:r>
              <a:rPr sz="2400" spc="-15" dirty="0"/>
              <a:t> </a:t>
            </a:r>
            <a:r>
              <a:rPr sz="2400" spc="-10" dirty="0"/>
              <a:t>повреждаемости</a:t>
            </a:r>
            <a:endParaRPr sz="2400"/>
          </a:p>
        </p:txBody>
      </p:sp>
      <p:sp>
        <p:nvSpPr>
          <p:cNvPr id="5146" name="object 3"/>
          <p:cNvSpPr txBox="1">
            <a:spLocks noChangeArrowheads="1"/>
          </p:cNvSpPr>
          <p:nvPr/>
        </p:nvSpPr>
        <p:spPr bwMode="auto">
          <a:xfrm>
            <a:off x="214313" y="642938"/>
            <a:ext cx="8643937" cy="1398587"/>
          </a:xfrm>
          <a:prstGeom prst="rect">
            <a:avLst/>
          </a:prstGeom>
          <a:noFill/>
          <a:ln w="9525">
            <a:noFill/>
            <a:miter lim="800000"/>
            <a:headEnd/>
            <a:tailEnd/>
          </a:ln>
        </p:spPr>
        <p:txBody>
          <a:bodyPr lIns="0" tIns="12700" rIns="0" bIns="0">
            <a:spAutoFit/>
          </a:bodyPr>
          <a:lstStyle/>
          <a:p>
            <a:pPr marL="12700" algn="just">
              <a:spcBef>
                <a:spcPts val="100"/>
              </a:spcBef>
            </a:pPr>
            <a:r>
              <a:rPr lang="ru-RU">
                <a:latin typeface="Times New Roman" pitchFamily="18" charset="0"/>
                <a:cs typeface="Times New Roman" pitchFamily="18" charset="0"/>
              </a:rPr>
              <a:t>Вблизи состояния полного разрушения знаменатель кинетического уравнения  становится малым, уравнение становиться «жестким» и обычные  явные методы его численного решения становятся непригодными.</a:t>
            </a:r>
          </a:p>
          <a:p>
            <a:pPr marL="12700" algn="just"/>
            <a:r>
              <a:rPr lang="ru-RU">
                <a:latin typeface="Times New Roman" pitchFamily="18" charset="0"/>
                <a:cs typeface="Times New Roman" pitchFamily="18" charset="0"/>
              </a:rPr>
              <a:t>Применена  неявная    схема  аппроксимации  нелинейного  уравнения  для</a:t>
            </a:r>
          </a:p>
          <a:p>
            <a:pPr marL="12700" algn="just"/>
            <a:r>
              <a:rPr lang="ru-RU">
                <a:latin typeface="Times New Roman" pitchFamily="18" charset="0"/>
                <a:cs typeface="Times New Roman" pitchFamily="18" charset="0"/>
              </a:rPr>
              <a:t>повреждаемости, которая разрешена аналитически.</a:t>
            </a:r>
          </a:p>
        </p:txBody>
      </p:sp>
      <p:graphicFrame>
        <p:nvGraphicFramePr>
          <p:cNvPr id="5137" name="Object 17"/>
          <p:cNvGraphicFramePr>
            <a:graphicFrameLocks noChangeAspect="1"/>
          </p:cNvGraphicFramePr>
          <p:nvPr/>
        </p:nvGraphicFramePr>
        <p:xfrm>
          <a:off x="1908175" y="5661025"/>
          <a:ext cx="5207000" cy="558800"/>
        </p:xfrm>
        <a:graphic>
          <a:graphicData uri="http://schemas.openxmlformats.org/presentationml/2006/ole">
            <p:oleObj spid="_x0000_s5137" name="Equation" r:id="rId3" imgW="5206680" imgH="558720" progId="">
              <p:embed/>
            </p:oleObj>
          </a:graphicData>
        </a:graphic>
      </p:graphicFrame>
      <p:sp>
        <p:nvSpPr>
          <p:cNvPr id="5147"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5138" name="Object 18"/>
          <p:cNvGraphicFramePr>
            <a:graphicFrameLocks noChangeAspect="1"/>
          </p:cNvGraphicFramePr>
          <p:nvPr/>
        </p:nvGraphicFramePr>
        <p:xfrm>
          <a:off x="2195513" y="2133600"/>
          <a:ext cx="4529137" cy="619125"/>
        </p:xfrm>
        <a:graphic>
          <a:graphicData uri="http://schemas.openxmlformats.org/presentationml/2006/ole">
            <p:oleObj spid="_x0000_s5138" name="Equation" r:id="rId4" imgW="2438400" imgH="330200" progId="">
              <p:embed/>
            </p:oleObj>
          </a:graphicData>
        </a:graphic>
      </p:graphicFrame>
      <p:sp>
        <p:nvSpPr>
          <p:cNvPr id="5148"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5140" name="Object 20"/>
          <p:cNvGraphicFramePr>
            <a:graphicFrameLocks noChangeAspect="1"/>
          </p:cNvGraphicFramePr>
          <p:nvPr/>
        </p:nvGraphicFramePr>
        <p:xfrm>
          <a:off x="1476375" y="3284538"/>
          <a:ext cx="6143625" cy="996950"/>
        </p:xfrm>
        <a:graphic>
          <a:graphicData uri="http://schemas.openxmlformats.org/presentationml/2006/ole">
            <p:oleObj spid="_x0000_s5140" name="Equation" r:id="rId5" imgW="2463800" imgH="393700" progId="">
              <p:embed/>
            </p:oleObj>
          </a:graphicData>
        </a:graphic>
      </p:graphicFrame>
      <p:sp>
        <p:nvSpPr>
          <p:cNvPr id="5149"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5142" name="Object 22"/>
          <p:cNvGraphicFramePr>
            <a:graphicFrameLocks noChangeAspect="1"/>
          </p:cNvGraphicFramePr>
          <p:nvPr/>
        </p:nvGraphicFramePr>
        <p:xfrm>
          <a:off x="285750" y="4581525"/>
          <a:ext cx="4637088" cy="600075"/>
        </p:xfrm>
        <a:graphic>
          <a:graphicData uri="http://schemas.openxmlformats.org/presentationml/2006/ole">
            <p:oleObj spid="_x0000_s5142" name="Equation" r:id="rId6" imgW="2425700" imgH="317500" progId="">
              <p:embed/>
            </p:oleObj>
          </a:graphicData>
        </a:graphic>
      </p:graphicFrame>
      <p:sp>
        <p:nvSpPr>
          <p:cNvPr id="5150"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5144" name="Object 24"/>
          <p:cNvGraphicFramePr>
            <a:graphicFrameLocks noChangeAspect="1"/>
          </p:cNvGraphicFramePr>
          <p:nvPr/>
        </p:nvGraphicFramePr>
        <p:xfrm>
          <a:off x="6000750" y="4581525"/>
          <a:ext cx="2484438" cy="625475"/>
        </p:xfrm>
        <a:graphic>
          <a:graphicData uri="http://schemas.openxmlformats.org/presentationml/2006/ole">
            <p:oleObj spid="_x0000_s5144" name="Equation" r:id="rId7" imgW="990360" imgH="253800" progId="">
              <p:embed/>
            </p:oleObj>
          </a:graphicData>
        </a:graphic>
      </p:graphicFrame>
      <p:sp>
        <p:nvSpPr>
          <p:cNvPr id="16" name="Прямоугольник 15"/>
          <p:cNvSpPr/>
          <p:nvPr/>
        </p:nvSpPr>
        <p:spPr>
          <a:xfrm>
            <a:off x="1692275" y="2852738"/>
            <a:ext cx="5500688" cy="338137"/>
          </a:xfrm>
          <a:prstGeom prst="rect">
            <a:avLst/>
          </a:prstGeom>
        </p:spPr>
        <p:txBody>
          <a:bodyPr>
            <a:spAutoFit/>
          </a:bodyPr>
          <a:lstStyle/>
          <a:p>
            <a:pPr algn="ctr" fontAlgn="auto">
              <a:spcBef>
                <a:spcPts val="0"/>
              </a:spcBef>
              <a:spcAft>
                <a:spcPts val="0"/>
              </a:spcAft>
              <a:defRPr/>
            </a:pPr>
            <a:r>
              <a:rPr lang="ru-RU" sz="1600" spc="5" dirty="0">
                <a:latin typeface="Times New Roman"/>
                <a:cs typeface="Times New Roman"/>
              </a:rPr>
              <a:t>Формула для функции повреждаемости на верхнем слое </a:t>
            </a:r>
            <a:endParaRPr lang="ru-RU" sz="1600" dirty="0">
              <a:latin typeface="+mn-lt"/>
              <a:cs typeface="+mn-cs"/>
            </a:endParaRPr>
          </a:p>
        </p:txBody>
      </p:sp>
      <p:sp>
        <p:nvSpPr>
          <p:cNvPr id="17" name="Прямоугольник 16"/>
          <p:cNvSpPr/>
          <p:nvPr/>
        </p:nvSpPr>
        <p:spPr>
          <a:xfrm>
            <a:off x="2195513" y="4221163"/>
            <a:ext cx="4643437" cy="338137"/>
          </a:xfrm>
          <a:prstGeom prst="rect">
            <a:avLst/>
          </a:prstGeom>
        </p:spPr>
        <p:txBody>
          <a:bodyPr>
            <a:spAutoFit/>
          </a:bodyPr>
          <a:lstStyle/>
          <a:p>
            <a:pPr algn="ctr" fontAlgn="auto">
              <a:spcBef>
                <a:spcPts val="0"/>
              </a:spcBef>
              <a:spcAft>
                <a:spcPts val="0"/>
              </a:spcAft>
              <a:defRPr/>
            </a:pPr>
            <a:r>
              <a:rPr lang="ru-RU" sz="1600" spc="5" dirty="0">
                <a:latin typeface="Times New Roman"/>
                <a:cs typeface="Times New Roman"/>
              </a:rPr>
              <a:t>Формула для шага по числу циклов</a:t>
            </a:r>
            <a:endParaRPr lang="ru-RU" sz="1600" dirty="0">
              <a:latin typeface="+mn-lt"/>
              <a:cs typeface="+mn-cs"/>
            </a:endParaRPr>
          </a:p>
        </p:txBody>
      </p:sp>
      <p:sp>
        <p:nvSpPr>
          <p:cNvPr id="18" name="Прямоугольник 17"/>
          <p:cNvSpPr/>
          <p:nvPr/>
        </p:nvSpPr>
        <p:spPr>
          <a:xfrm>
            <a:off x="2771775" y="5229225"/>
            <a:ext cx="3786188" cy="338138"/>
          </a:xfrm>
          <a:prstGeom prst="rect">
            <a:avLst/>
          </a:prstGeom>
        </p:spPr>
        <p:txBody>
          <a:bodyPr>
            <a:spAutoFit/>
          </a:bodyPr>
          <a:lstStyle/>
          <a:p>
            <a:pPr algn="ctr" fontAlgn="auto">
              <a:spcBef>
                <a:spcPts val="0"/>
              </a:spcBef>
              <a:spcAft>
                <a:spcPts val="0"/>
              </a:spcAft>
              <a:defRPr/>
            </a:pPr>
            <a:r>
              <a:rPr lang="ru-RU" sz="1600" spc="5" dirty="0">
                <a:latin typeface="Times New Roman"/>
                <a:cs typeface="Times New Roman"/>
              </a:rPr>
              <a:t>Формула для расчета модуля упругости</a:t>
            </a:r>
            <a:endParaRPr lang="ru-RU" sz="1600" dirty="0">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p:txBody>
          <a:bodyPr tIns="13970"/>
          <a:lstStyle/>
          <a:p>
            <a:pPr marL="12700" eaLnBrk="1" hangingPunct="1">
              <a:spcBef>
                <a:spcPts val="113"/>
              </a:spcBef>
            </a:pPr>
            <a:r>
              <a:rPr lang="ru-RU" sz="2400" smtClean="0">
                <a:latin typeface="Times New Roman" pitchFamily="18" charset="0"/>
                <a:cs typeface="Times New Roman" pitchFamily="18" charset="0"/>
              </a:rPr>
              <a:t>Численный метод расчета повреждаемости</a:t>
            </a:r>
          </a:p>
        </p:txBody>
      </p:sp>
      <p:sp>
        <p:nvSpPr>
          <p:cNvPr id="30722" name="object 3"/>
          <p:cNvSpPr txBox="1">
            <a:spLocks noChangeArrowheads="1"/>
          </p:cNvSpPr>
          <p:nvPr/>
        </p:nvSpPr>
        <p:spPr bwMode="auto">
          <a:xfrm>
            <a:off x="468313" y="836613"/>
            <a:ext cx="8080375" cy="1436687"/>
          </a:xfrm>
          <a:prstGeom prst="rect">
            <a:avLst/>
          </a:prstGeom>
          <a:noFill/>
          <a:ln w="9525">
            <a:noFill/>
            <a:miter lim="800000"/>
            <a:headEnd/>
            <a:tailEnd/>
          </a:ln>
        </p:spPr>
        <p:txBody>
          <a:bodyPr lIns="0" tIns="12700" rIns="0" bIns="0">
            <a:spAutoFit/>
          </a:bodyPr>
          <a:lstStyle/>
          <a:p>
            <a:pPr marL="12700" algn="just">
              <a:spcBef>
                <a:spcPts val="100"/>
              </a:spcBef>
            </a:pPr>
            <a:r>
              <a:rPr lang="ru-RU">
                <a:latin typeface="Times New Roman" pitchFamily="18" charset="0"/>
                <a:cs typeface="Times New Roman" pitchFamily="18" charset="0"/>
              </a:rPr>
              <a:t>Упругие (упругопластические)  расчеты цикла нагружения </a:t>
            </a:r>
          </a:p>
          <a:p>
            <a:pPr marL="12700" algn="just">
              <a:spcBef>
                <a:spcPts val="100"/>
              </a:spcBef>
            </a:pPr>
            <a:r>
              <a:rPr lang="en-US"/>
              <a:t>[</a:t>
            </a:r>
            <a:r>
              <a:rPr lang="ru-RU"/>
              <a:t>квазистатика</a:t>
            </a:r>
            <a:r>
              <a:rPr lang="en-US"/>
              <a:t> (</a:t>
            </a:r>
            <a:r>
              <a:rPr lang="ru-RU"/>
              <a:t>МЦУ-МНЦУ), динамика (СВМУ)</a:t>
            </a:r>
            <a:r>
              <a:rPr lang="en-US"/>
              <a:t>]</a:t>
            </a:r>
          </a:p>
          <a:p>
            <a:pPr marL="12700" algn="just">
              <a:spcBef>
                <a:spcPts val="100"/>
              </a:spcBef>
            </a:pPr>
            <a:r>
              <a:rPr lang="ru-RU">
                <a:latin typeface="Times New Roman" pitchFamily="18" charset="0"/>
                <a:cs typeface="Times New Roman" pitchFamily="18" charset="0"/>
              </a:rPr>
              <a:t>выполнялись с помощью пакетов программ АСТРА и </a:t>
            </a:r>
            <a:r>
              <a:rPr lang="en-US">
                <a:latin typeface="Times New Roman" pitchFamily="18" charset="0"/>
                <a:cs typeface="Times New Roman" pitchFamily="18" charset="0"/>
              </a:rPr>
              <a:t>ANSYS</a:t>
            </a:r>
            <a:r>
              <a:rPr lang="ru-RU">
                <a:latin typeface="Times New Roman" pitchFamily="18" charset="0"/>
                <a:cs typeface="Times New Roman" pitchFamily="18" charset="0"/>
              </a:rPr>
              <a:t> </a:t>
            </a:r>
          </a:p>
          <a:p>
            <a:pPr marL="12700" algn="just">
              <a:spcBef>
                <a:spcPts val="100"/>
              </a:spcBef>
            </a:pPr>
            <a:r>
              <a:rPr lang="ru-RU">
                <a:latin typeface="Times New Roman" pitchFamily="18" charset="0"/>
                <a:cs typeface="Times New Roman" pitchFamily="18" charset="0"/>
              </a:rPr>
              <a:t>Пакеты дополнены кодом для  расчета кинетики усталостной повреждаемости </a:t>
            </a:r>
          </a:p>
          <a:p>
            <a:pPr marL="12700" algn="just">
              <a:spcBef>
                <a:spcPts val="100"/>
              </a:spcBef>
            </a:pPr>
            <a:r>
              <a:rPr lang="ru-RU">
                <a:latin typeface="Times New Roman" pitchFamily="18" charset="0"/>
                <a:cs typeface="Times New Roman" pitchFamily="18" charset="0"/>
              </a:rPr>
              <a:t>и изменения модулей упругости.  </a:t>
            </a:r>
          </a:p>
        </p:txBody>
      </p:sp>
      <p:sp>
        <p:nvSpPr>
          <p:cNvPr id="30723" name="object 3"/>
          <p:cNvSpPr txBox="1">
            <a:spLocks noChangeArrowheads="1"/>
          </p:cNvSpPr>
          <p:nvPr/>
        </p:nvSpPr>
        <p:spPr bwMode="auto">
          <a:xfrm>
            <a:off x="468313" y="2636838"/>
            <a:ext cx="7643812" cy="287337"/>
          </a:xfrm>
          <a:prstGeom prst="rect">
            <a:avLst/>
          </a:prstGeom>
          <a:noFill/>
          <a:ln w="9525">
            <a:noFill/>
            <a:miter lim="800000"/>
            <a:headEnd/>
            <a:tailEnd/>
          </a:ln>
        </p:spPr>
        <p:txBody>
          <a:bodyPr lIns="0" tIns="12700" rIns="0" bIns="0">
            <a:spAutoFit/>
          </a:bodyPr>
          <a:lstStyle/>
          <a:p>
            <a:pPr marL="12700" algn="just">
              <a:spcBef>
                <a:spcPts val="100"/>
              </a:spcBef>
            </a:pPr>
            <a:r>
              <a:rPr lang="ru-RU">
                <a:latin typeface="Times New Roman" pitchFamily="18" charset="0"/>
                <a:cs typeface="Times New Roman" pitchFamily="18" charset="0"/>
              </a:rPr>
              <a:t>АСТРА  -  безматричный конечно-элементный пакет</a:t>
            </a:r>
          </a:p>
        </p:txBody>
      </p:sp>
      <p:sp>
        <p:nvSpPr>
          <p:cNvPr id="30724" name="Прямоугольник 7"/>
          <p:cNvSpPr>
            <a:spLocks noChangeArrowheads="1"/>
          </p:cNvSpPr>
          <p:nvPr/>
        </p:nvSpPr>
        <p:spPr bwMode="auto">
          <a:xfrm>
            <a:off x="395288" y="3068638"/>
            <a:ext cx="7786687" cy="825500"/>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Бураго Н.Г., Кукуджанов В.Н. Численное решение упругопластических задач методом конечных элементов. Пакет программ АСТРА. В кн. Вычислительная механика твердого деформируемого тела, Вып. 2, М.: Наука, 1991. С. 78-122.</a:t>
            </a:r>
          </a:p>
        </p:txBody>
      </p:sp>
      <p:sp>
        <p:nvSpPr>
          <p:cNvPr id="30725" name="Прямоугольник 10"/>
          <p:cNvSpPr>
            <a:spLocks noChangeArrowheads="1"/>
          </p:cNvSpPr>
          <p:nvPr/>
        </p:nvSpPr>
        <p:spPr bwMode="auto">
          <a:xfrm>
            <a:off x="468313" y="4076700"/>
            <a:ext cx="8001000" cy="825500"/>
          </a:xfrm>
          <a:prstGeom prst="rect">
            <a:avLst/>
          </a:prstGeom>
          <a:noFill/>
          <a:ln w="9525">
            <a:noFill/>
            <a:miter lim="800000"/>
            <a:headEnd/>
            <a:tailEnd/>
          </a:ln>
        </p:spPr>
        <p:txBody>
          <a:bodyPr>
            <a:spAutoFit/>
          </a:bodyPr>
          <a:lstStyle/>
          <a:p>
            <a:r>
              <a:rPr lang="ru-RU" sz="1600" i="1">
                <a:latin typeface="Times New Roman" pitchFamily="18" charset="0"/>
                <a:cs typeface="Times New Roman" pitchFamily="18" charset="0"/>
              </a:rPr>
              <a:t>Burago N.G., Nikitin I.S. Yakushev V.L.  Hybrid Numerical Method with Adaptive Overlapping Meshes for Solving Nonstationary Problems in Continuum Mechanics// Computational Mathematics and Mathematical Physics. 2016. Vol. 56. No. 6. Pp. 1065–1074.</a:t>
            </a:r>
            <a:r>
              <a:rPr lang="ru-RU" sz="1400" i="1">
                <a:latin typeface="Times New Roman" pitchFamily="18" charset="0"/>
                <a:cs typeface="Times New Roman" pitchFamily="18" charset="0"/>
              </a:rPr>
              <a:t> </a:t>
            </a:r>
          </a:p>
        </p:txBody>
      </p:sp>
      <p:sp>
        <p:nvSpPr>
          <p:cNvPr id="30726" name="Прямоугольник 11"/>
          <p:cNvSpPr>
            <a:spLocks noChangeArrowheads="1"/>
          </p:cNvSpPr>
          <p:nvPr/>
        </p:nvSpPr>
        <p:spPr bwMode="auto">
          <a:xfrm>
            <a:off x="468313" y="5084763"/>
            <a:ext cx="7929562" cy="581025"/>
          </a:xfrm>
          <a:prstGeom prst="rect">
            <a:avLst/>
          </a:prstGeom>
          <a:noFill/>
          <a:ln w="9525">
            <a:noFill/>
            <a:miter lim="800000"/>
            <a:headEnd/>
            <a:tailEnd/>
          </a:ln>
        </p:spPr>
        <p:txBody>
          <a:bodyPr>
            <a:spAutoFit/>
          </a:bodyPr>
          <a:lstStyle/>
          <a:p>
            <a:r>
              <a:rPr lang="en-US" sz="1600" i="1">
                <a:latin typeface="Times New Roman" pitchFamily="18" charset="0"/>
                <a:cs typeface="Times New Roman" pitchFamily="18" charset="0"/>
              </a:rPr>
              <a:t>Burago N.G., Nikitin I.S. Algorithms of through calculation for damage processes // Computer Research and Modeling. 2018. Vol. 10. No. 5. Pp. 645-666.</a:t>
            </a:r>
            <a:endParaRPr lang="ru-RU" sz="1600" i="1">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object 2"/>
          <p:cNvSpPr>
            <a:spLocks noGrp="1"/>
          </p:cNvSpPr>
          <p:nvPr>
            <p:ph type="title"/>
          </p:nvPr>
        </p:nvSpPr>
        <p:spPr>
          <a:xfrm>
            <a:off x="1606550" y="36513"/>
            <a:ext cx="5926138" cy="879475"/>
          </a:xfrm>
        </p:spPr>
        <p:txBody>
          <a:bodyPr tIns="27940"/>
          <a:lstStyle/>
          <a:p>
            <a:pPr marL="12700" indent="882650" eaLnBrk="1" hangingPunct="1">
              <a:lnSpc>
                <a:spcPts val="3350"/>
              </a:lnSpc>
              <a:spcBef>
                <a:spcPts val="225"/>
              </a:spcBef>
            </a:pPr>
            <a:r>
              <a:rPr lang="ru-RU" sz="2400" smtClean="0">
                <a:latin typeface="Times New Roman" pitchFamily="18" charset="0"/>
                <a:cs typeface="Times New Roman" pitchFamily="18" charset="0"/>
              </a:rPr>
              <a:t>Комплексное нагружение </a:t>
            </a:r>
            <a:br>
              <a:rPr lang="ru-RU" sz="2400" smtClean="0">
                <a:latin typeface="Times New Roman" pitchFamily="18" charset="0"/>
                <a:cs typeface="Times New Roman" pitchFamily="18" charset="0"/>
              </a:rPr>
            </a:br>
            <a:r>
              <a:rPr lang="ru-RU" sz="2400" smtClean="0">
                <a:latin typeface="Times New Roman" pitchFamily="18" charset="0"/>
                <a:cs typeface="Times New Roman" pitchFamily="18" charset="0"/>
              </a:rPr>
              <a:t> Развитие квазитрещин разного типа</a:t>
            </a:r>
          </a:p>
        </p:txBody>
      </p:sp>
      <p:pic>
        <p:nvPicPr>
          <p:cNvPr id="31746" name="object 3"/>
          <p:cNvPicPr>
            <a:picLocks noChangeAspect="1" noChangeArrowheads="1"/>
          </p:cNvPicPr>
          <p:nvPr/>
        </p:nvPicPr>
        <p:blipFill>
          <a:blip r:embed="rId2" cstate="print"/>
          <a:srcRect/>
          <a:stretch>
            <a:fillRect/>
          </a:stretch>
        </p:blipFill>
        <p:spPr bwMode="auto">
          <a:xfrm>
            <a:off x="685800" y="1198563"/>
            <a:ext cx="3382963" cy="2016125"/>
          </a:xfrm>
          <a:prstGeom prst="rect">
            <a:avLst/>
          </a:prstGeom>
          <a:noFill/>
          <a:ln w="9525">
            <a:noFill/>
            <a:miter lim="800000"/>
            <a:headEnd/>
            <a:tailEnd/>
          </a:ln>
        </p:spPr>
      </p:pic>
      <p:pic>
        <p:nvPicPr>
          <p:cNvPr id="31747" name="object 4"/>
          <p:cNvPicPr>
            <a:picLocks noChangeAspect="1" noChangeArrowheads="1"/>
          </p:cNvPicPr>
          <p:nvPr/>
        </p:nvPicPr>
        <p:blipFill>
          <a:blip r:embed="rId3" cstate="print"/>
          <a:srcRect/>
          <a:stretch>
            <a:fillRect/>
          </a:stretch>
        </p:blipFill>
        <p:spPr bwMode="auto">
          <a:xfrm>
            <a:off x="4933950" y="1198563"/>
            <a:ext cx="3382963" cy="1997075"/>
          </a:xfrm>
          <a:prstGeom prst="rect">
            <a:avLst/>
          </a:prstGeom>
          <a:noFill/>
          <a:ln w="9525">
            <a:noFill/>
            <a:miter lim="800000"/>
            <a:headEnd/>
            <a:tailEnd/>
          </a:ln>
        </p:spPr>
      </p:pic>
      <p:pic>
        <p:nvPicPr>
          <p:cNvPr id="31748" name="object 5"/>
          <p:cNvPicPr>
            <a:picLocks noChangeAspect="1" noChangeArrowheads="1"/>
          </p:cNvPicPr>
          <p:nvPr/>
        </p:nvPicPr>
        <p:blipFill>
          <a:blip r:embed="rId4" cstate="print"/>
          <a:srcRect/>
          <a:stretch>
            <a:fillRect/>
          </a:stretch>
        </p:blipFill>
        <p:spPr bwMode="auto">
          <a:xfrm>
            <a:off x="612775" y="4005263"/>
            <a:ext cx="3455988" cy="2089150"/>
          </a:xfrm>
          <a:prstGeom prst="rect">
            <a:avLst/>
          </a:prstGeom>
          <a:noFill/>
          <a:ln w="9525">
            <a:noFill/>
            <a:miter lim="800000"/>
            <a:headEnd/>
            <a:tailEnd/>
          </a:ln>
        </p:spPr>
      </p:pic>
      <p:pic>
        <p:nvPicPr>
          <p:cNvPr id="31749" name="object 6"/>
          <p:cNvPicPr>
            <a:picLocks noChangeAspect="1" noChangeArrowheads="1"/>
          </p:cNvPicPr>
          <p:nvPr/>
        </p:nvPicPr>
        <p:blipFill>
          <a:blip r:embed="rId5" cstate="print"/>
          <a:srcRect/>
          <a:stretch>
            <a:fillRect/>
          </a:stretch>
        </p:blipFill>
        <p:spPr bwMode="auto">
          <a:xfrm>
            <a:off x="4933950" y="3986213"/>
            <a:ext cx="3455988" cy="2108200"/>
          </a:xfrm>
          <a:prstGeom prst="rect">
            <a:avLst/>
          </a:prstGeom>
          <a:noFill/>
          <a:ln w="9525">
            <a:noFill/>
            <a:miter lim="800000"/>
            <a:headEnd/>
            <a:tailEnd/>
          </a:ln>
        </p:spPr>
      </p:pic>
      <p:sp>
        <p:nvSpPr>
          <p:cNvPr id="7" name="object 7"/>
          <p:cNvSpPr txBox="1"/>
          <p:nvPr/>
        </p:nvSpPr>
        <p:spPr>
          <a:xfrm>
            <a:off x="365125" y="3506788"/>
            <a:ext cx="3711575" cy="268287"/>
          </a:xfrm>
          <a:prstGeom prst="rect">
            <a:avLst/>
          </a:prstGeom>
        </p:spPr>
        <p:txBody>
          <a:bodyPr lIns="0" tIns="17145" rIns="0" bIns="0">
            <a:spAutoFit/>
          </a:bodyPr>
          <a:lstStyle/>
          <a:p>
            <a:pPr marL="38100" fontAlgn="auto">
              <a:spcBef>
                <a:spcPts val="135"/>
              </a:spcBef>
              <a:spcAft>
                <a:spcPts val="0"/>
              </a:spcAft>
              <a:defRPr/>
            </a:pPr>
            <a:r>
              <a:rPr sz="1550" spc="-10" dirty="0">
                <a:latin typeface="Times New Roman"/>
                <a:cs typeface="Times New Roman"/>
              </a:rPr>
              <a:t>Амплитуда</a:t>
            </a:r>
            <a:r>
              <a:rPr sz="1550" spc="150" dirty="0">
                <a:latin typeface="Times New Roman"/>
                <a:cs typeface="Times New Roman"/>
              </a:rPr>
              <a:t> </a:t>
            </a:r>
            <a:r>
              <a:rPr sz="1550" dirty="0">
                <a:latin typeface="Times New Roman"/>
                <a:cs typeface="Times New Roman"/>
              </a:rPr>
              <a:t>растяжения</a:t>
            </a:r>
            <a:r>
              <a:rPr sz="1550" spc="580" dirty="0">
                <a:latin typeface="Times New Roman"/>
                <a:cs typeface="Times New Roman"/>
              </a:rPr>
              <a:t> </a:t>
            </a:r>
            <a:r>
              <a:rPr sz="1550" spc="15" dirty="0">
                <a:latin typeface="Times New Roman"/>
                <a:cs typeface="Times New Roman"/>
              </a:rPr>
              <a:t>0.2</a:t>
            </a:r>
            <a:r>
              <a:rPr sz="1550" spc="35" dirty="0">
                <a:latin typeface="Times New Roman"/>
                <a:cs typeface="Times New Roman"/>
              </a:rPr>
              <a:t> </a:t>
            </a:r>
            <a:r>
              <a:rPr sz="1550" spc="20" dirty="0">
                <a:latin typeface="Times New Roman"/>
                <a:cs typeface="Times New Roman"/>
              </a:rPr>
              <a:t>мм </a:t>
            </a:r>
            <a:r>
              <a:rPr sz="1550" spc="95" dirty="0">
                <a:latin typeface="Times New Roman"/>
                <a:cs typeface="Times New Roman"/>
              </a:rPr>
              <a:t> </a:t>
            </a:r>
            <a:r>
              <a:rPr sz="2250" i="1" spc="67" baseline="3703" dirty="0">
                <a:latin typeface="Times New Roman"/>
                <a:cs typeface="Times New Roman"/>
              </a:rPr>
              <a:t>N</a:t>
            </a:r>
            <a:r>
              <a:rPr sz="2250" i="1" spc="52" baseline="3703" dirty="0">
                <a:latin typeface="Times New Roman"/>
                <a:cs typeface="Times New Roman"/>
              </a:rPr>
              <a:t> </a:t>
            </a:r>
            <a:r>
              <a:rPr sz="2250" spc="37" baseline="3703" dirty="0">
                <a:latin typeface="Symbol"/>
                <a:cs typeface="Symbol"/>
              </a:rPr>
              <a:t></a:t>
            </a:r>
            <a:r>
              <a:rPr sz="2250" spc="37" baseline="3703" dirty="0">
                <a:latin typeface="Times New Roman"/>
                <a:cs typeface="Times New Roman"/>
              </a:rPr>
              <a:t>1.5</a:t>
            </a:r>
            <a:r>
              <a:rPr sz="2250" spc="37" baseline="3703" dirty="0">
                <a:latin typeface="Symbol"/>
                <a:cs typeface="Symbol"/>
              </a:rPr>
              <a:t></a:t>
            </a:r>
            <a:r>
              <a:rPr sz="2250" spc="37" baseline="3703" dirty="0">
                <a:latin typeface="Times New Roman"/>
                <a:cs typeface="Times New Roman"/>
              </a:rPr>
              <a:t>10</a:t>
            </a:r>
            <a:r>
              <a:rPr sz="1125" spc="37" baseline="59259" dirty="0">
                <a:latin typeface="Times New Roman"/>
                <a:cs typeface="Times New Roman"/>
              </a:rPr>
              <a:t>5</a:t>
            </a:r>
            <a:endParaRPr sz="1125" baseline="59259">
              <a:latin typeface="Times New Roman"/>
              <a:cs typeface="Times New Roman"/>
            </a:endParaRPr>
          </a:p>
        </p:txBody>
      </p:sp>
      <p:sp>
        <p:nvSpPr>
          <p:cNvPr id="8" name="object 8"/>
          <p:cNvSpPr txBox="1"/>
          <p:nvPr/>
        </p:nvSpPr>
        <p:spPr>
          <a:xfrm>
            <a:off x="5087938" y="3490913"/>
            <a:ext cx="2225675" cy="268287"/>
          </a:xfrm>
          <a:prstGeom prst="rect">
            <a:avLst/>
          </a:prstGeom>
        </p:spPr>
        <p:txBody>
          <a:bodyPr lIns="0" tIns="17145" rIns="0" bIns="0">
            <a:spAutoFit/>
          </a:bodyPr>
          <a:lstStyle/>
          <a:p>
            <a:pPr marL="12700" fontAlgn="auto">
              <a:spcBef>
                <a:spcPts val="135"/>
              </a:spcBef>
              <a:spcAft>
                <a:spcPts val="0"/>
              </a:spcAft>
              <a:defRPr/>
            </a:pPr>
            <a:r>
              <a:rPr sz="1550" spc="-10" dirty="0">
                <a:latin typeface="Times New Roman"/>
                <a:cs typeface="Times New Roman"/>
              </a:rPr>
              <a:t>Амплитуда</a:t>
            </a:r>
            <a:r>
              <a:rPr sz="1550" spc="140" dirty="0">
                <a:latin typeface="Times New Roman"/>
                <a:cs typeface="Times New Roman"/>
              </a:rPr>
              <a:t> </a:t>
            </a:r>
            <a:r>
              <a:rPr sz="1550" spc="10" dirty="0">
                <a:latin typeface="Times New Roman"/>
                <a:cs typeface="Times New Roman"/>
              </a:rPr>
              <a:t>сдвига</a:t>
            </a:r>
            <a:r>
              <a:rPr sz="1550" spc="65" dirty="0">
                <a:latin typeface="Times New Roman"/>
                <a:cs typeface="Times New Roman"/>
              </a:rPr>
              <a:t> </a:t>
            </a:r>
            <a:r>
              <a:rPr sz="1550" spc="10" dirty="0">
                <a:latin typeface="Times New Roman"/>
                <a:cs typeface="Times New Roman"/>
              </a:rPr>
              <a:t>0.5</a:t>
            </a:r>
            <a:r>
              <a:rPr sz="1550" spc="25" dirty="0">
                <a:latin typeface="Times New Roman"/>
                <a:cs typeface="Times New Roman"/>
              </a:rPr>
              <a:t> </a:t>
            </a:r>
            <a:r>
              <a:rPr sz="1550" spc="20" dirty="0">
                <a:latin typeface="Times New Roman"/>
                <a:cs typeface="Times New Roman"/>
              </a:rPr>
              <a:t>мм</a:t>
            </a:r>
            <a:endParaRPr sz="1550">
              <a:latin typeface="Times New Roman"/>
              <a:cs typeface="Times New Roman"/>
            </a:endParaRPr>
          </a:p>
        </p:txBody>
      </p:sp>
      <p:sp>
        <p:nvSpPr>
          <p:cNvPr id="9" name="object 9"/>
          <p:cNvSpPr txBox="1"/>
          <p:nvPr/>
        </p:nvSpPr>
        <p:spPr>
          <a:xfrm>
            <a:off x="7456488" y="3522663"/>
            <a:ext cx="936625" cy="252412"/>
          </a:xfrm>
          <a:prstGeom prst="rect">
            <a:avLst/>
          </a:prstGeom>
        </p:spPr>
        <p:txBody>
          <a:bodyPr lIns="0" tIns="12065" rIns="0" bIns="0">
            <a:spAutoFit/>
          </a:bodyPr>
          <a:lstStyle/>
          <a:p>
            <a:pPr marL="38100" fontAlgn="auto">
              <a:spcBef>
                <a:spcPts val="95"/>
              </a:spcBef>
              <a:spcAft>
                <a:spcPts val="0"/>
              </a:spcAft>
              <a:defRPr/>
            </a:pPr>
            <a:r>
              <a:rPr sz="1500" i="1" spc="25" dirty="0">
                <a:latin typeface="Times New Roman"/>
                <a:cs typeface="Times New Roman"/>
              </a:rPr>
              <a:t>N</a:t>
            </a:r>
            <a:r>
              <a:rPr sz="1500" i="1" spc="55" dirty="0">
                <a:latin typeface="Times New Roman"/>
                <a:cs typeface="Times New Roman"/>
              </a:rPr>
              <a:t> </a:t>
            </a:r>
            <a:r>
              <a:rPr sz="1500" spc="20" dirty="0">
                <a:latin typeface="Symbol"/>
                <a:cs typeface="Symbol"/>
              </a:rPr>
              <a:t></a:t>
            </a:r>
            <a:r>
              <a:rPr sz="1500" spc="-95" dirty="0">
                <a:latin typeface="Times New Roman"/>
                <a:cs typeface="Times New Roman"/>
              </a:rPr>
              <a:t> </a:t>
            </a:r>
            <a:r>
              <a:rPr sz="1500" spc="-35" dirty="0">
                <a:latin typeface="Times New Roman"/>
                <a:cs typeface="Times New Roman"/>
              </a:rPr>
              <a:t>7</a:t>
            </a:r>
            <a:r>
              <a:rPr sz="1500" spc="-20" dirty="0">
                <a:latin typeface="Times New Roman"/>
                <a:cs typeface="Times New Roman"/>
              </a:rPr>
              <a:t>.</a:t>
            </a:r>
            <a:r>
              <a:rPr sz="1500" spc="130" dirty="0">
                <a:latin typeface="Times New Roman"/>
                <a:cs typeface="Times New Roman"/>
              </a:rPr>
              <a:t>2</a:t>
            </a:r>
            <a:r>
              <a:rPr sz="1500" spc="10" dirty="0">
                <a:latin typeface="Symbol"/>
                <a:cs typeface="Symbol"/>
              </a:rPr>
              <a:t></a:t>
            </a:r>
            <a:r>
              <a:rPr sz="1500" spc="-35" dirty="0">
                <a:latin typeface="Times New Roman"/>
                <a:cs typeface="Times New Roman"/>
              </a:rPr>
              <a:t>1</a:t>
            </a:r>
            <a:r>
              <a:rPr sz="1500" spc="-20" dirty="0">
                <a:latin typeface="Times New Roman"/>
                <a:cs typeface="Times New Roman"/>
              </a:rPr>
              <a:t>0</a:t>
            </a:r>
            <a:r>
              <a:rPr sz="1125" spc="15" baseline="51851" dirty="0">
                <a:latin typeface="Times New Roman"/>
                <a:cs typeface="Times New Roman"/>
              </a:rPr>
              <a:t>5</a:t>
            </a:r>
            <a:endParaRPr sz="1125" baseline="51851">
              <a:latin typeface="Times New Roman"/>
              <a:cs typeface="Times New Roman"/>
            </a:endParaRPr>
          </a:p>
        </p:txBody>
      </p:sp>
      <p:sp>
        <p:nvSpPr>
          <p:cNvPr id="10" name="object 10"/>
          <p:cNvSpPr txBox="1"/>
          <p:nvPr/>
        </p:nvSpPr>
        <p:spPr>
          <a:xfrm>
            <a:off x="5049838" y="6126163"/>
            <a:ext cx="2262187" cy="508000"/>
          </a:xfrm>
          <a:prstGeom prst="rect">
            <a:avLst/>
          </a:prstGeom>
        </p:spPr>
        <p:txBody>
          <a:bodyPr lIns="0" tIns="17145" rIns="0" bIns="0">
            <a:spAutoFit/>
          </a:bodyPr>
          <a:lstStyle/>
          <a:p>
            <a:pPr marL="12700" fontAlgn="auto">
              <a:spcBef>
                <a:spcPts val="135"/>
              </a:spcBef>
              <a:spcAft>
                <a:spcPts val="0"/>
              </a:spcAft>
              <a:defRPr/>
            </a:pPr>
            <a:r>
              <a:rPr sz="1550" spc="-5" dirty="0">
                <a:latin typeface="Times New Roman"/>
                <a:cs typeface="Times New Roman"/>
              </a:rPr>
              <a:t>Амплитуда</a:t>
            </a:r>
            <a:r>
              <a:rPr sz="1550" spc="150" dirty="0">
                <a:latin typeface="Times New Roman"/>
                <a:cs typeface="Times New Roman"/>
              </a:rPr>
              <a:t> </a:t>
            </a:r>
            <a:r>
              <a:rPr sz="1550" spc="5" dirty="0">
                <a:latin typeface="Times New Roman"/>
                <a:cs typeface="Times New Roman"/>
              </a:rPr>
              <a:t>сжатия</a:t>
            </a:r>
            <a:r>
              <a:rPr sz="1550" spc="40" dirty="0">
                <a:latin typeface="Times New Roman"/>
                <a:cs typeface="Times New Roman"/>
              </a:rPr>
              <a:t> </a:t>
            </a:r>
            <a:r>
              <a:rPr sz="1550" spc="10" dirty="0">
                <a:latin typeface="Times New Roman"/>
                <a:cs typeface="Times New Roman"/>
              </a:rPr>
              <a:t>0.1</a:t>
            </a:r>
            <a:r>
              <a:rPr sz="1550" spc="35" dirty="0">
                <a:latin typeface="Times New Roman"/>
                <a:cs typeface="Times New Roman"/>
              </a:rPr>
              <a:t> </a:t>
            </a:r>
            <a:r>
              <a:rPr sz="1550" spc="20" dirty="0">
                <a:latin typeface="Times New Roman"/>
                <a:cs typeface="Times New Roman"/>
              </a:rPr>
              <a:t>мм</a:t>
            </a:r>
            <a:endParaRPr sz="1550">
              <a:latin typeface="Times New Roman"/>
              <a:cs typeface="Times New Roman"/>
            </a:endParaRPr>
          </a:p>
          <a:p>
            <a:pPr marL="12700" fontAlgn="auto">
              <a:spcBef>
                <a:spcPts val="45"/>
              </a:spcBef>
              <a:spcAft>
                <a:spcPts val="0"/>
              </a:spcAft>
              <a:defRPr/>
            </a:pPr>
            <a:r>
              <a:rPr sz="1550" spc="-5" dirty="0">
                <a:latin typeface="Times New Roman"/>
                <a:cs typeface="Times New Roman"/>
              </a:rPr>
              <a:t>Амплитуда</a:t>
            </a:r>
            <a:r>
              <a:rPr sz="1550" spc="150" dirty="0">
                <a:latin typeface="Times New Roman"/>
                <a:cs typeface="Times New Roman"/>
              </a:rPr>
              <a:t> </a:t>
            </a:r>
            <a:r>
              <a:rPr sz="1550" spc="10" dirty="0">
                <a:latin typeface="Times New Roman"/>
                <a:cs typeface="Times New Roman"/>
              </a:rPr>
              <a:t>сдвига</a:t>
            </a:r>
            <a:r>
              <a:rPr sz="1550" spc="30" dirty="0">
                <a:latin typeface="Times New Roman"/>
                <a:cs typeface="Times New Roman"/>
              </a:rPr>
              <a:t> </a:t>
            </a:r>
            <a:r>
              <a:rPr sz="1550" spc="10" dirty="0">
                <a:latin typeface="Times New Roman"/>
                <a:cs typeface="Times New Roman"/>
              </a:rPr>
              <a:t>0.5</a:t>
            </a:r>
            <a:r>
              <a:rPr sz="1550" spc="35" dirty="0">
                <a:latin typeface="Times New Roman"/>
                <a:cs typeface="Times New Roman"/>
              </a:rPr>
              <a:t> </a:t>
            </a:r>
            <a:r>
              <a:rPr sz="1550" spc="20" dirty="0">
                <a:latin typeface="Times New Roman"/>
                <a:cs typeface="Times New Roman"/>
              </a:rPr>
              <a:t>мм</a:t>
            </a:r>
            <a:endParaRPr sz="1550">
              <a:latin typeface="Times New Roman"/>
              <a:cs typeface="Times New Roman"/>
            </a:endParaRPr>
          </a:p>
        </p:txBody>
      </p:sp>
      <p:sp>
        <p:nvSpPr>
          <p:cNvPr id="11" name="object 11"/>
          <p:cNvSpPr txBox="1"/>
          <p:nvPr/>
        </p:nvSpPr>
        <p:spPr>
          <a:xfrm>
            <a:off x="3960813" y="6267450"/>
            <a:ext cx="79375" cy="147638"/>
          </a:xfrm>
          <a:prstGeom prst="rect">
            <a:avLst/>
          </a:prstGeom>
        </p:spPr>
        <p:txBody>
          <a:bodyPr lIns="0" tIns="12700" rIns="0" bIns="0">
            <a:spAutoFit/>
          </a:bodyPr>
          <a:lstStyle/>
          <a:p>
            <a:pPr marL="12700" fontAlgn="auto">
              <a:spcBef>
                <a:spcPts val="100"/>
              </a:spcBef>
              <a:spcAft>
                <a:spcPts val="0"/>
              </a:spcAft>
              <a:defRPr/>
            </a:pPr>
            <a:r>
              <a:rPr sz="800" spc="15" dirty="0">
                <a:latin typeface="Times New Roman"/>
                <a:cs typeface="Times New Roman"/>
              </a:rPr>
              <a:t>5</a:t>
            </a:r>
            <a:endParaRPr sz="800">
              <a:latin typeface="Times New Roman"/>
              <a:cs typeface="Times New Roman"/>
            </a:endParaRPr>
          </a:p>
        </p:txBody>
      </p:sp>
      <p:sp>
        <p:nvSpPr>
          <p:cNvPr id="12" name="object 12"/>
          <p:cNvSpPr txBox="1"/>
          <p:nvPr/>
        </p:nvSpPr>
        <p:spPr>
          <a:xfrm>
            <a:off x="3087688" y="6257925"/>
            <a:ext cx="904875" cy="269875"/>
          </a:xfrm>
          <a:prstGeom prst="rect">
            <a:avLst/>
          </a:prstGeom>
        </p:spPr>
        <p:txBody>
          <a:bodyPr lIns="0" tIns="12700" rIns="0" bIns="0">
            <a:spAutoFit/>
          </a:bodyPr>
          <a:lstStyle/>
          <a:p>
            <a:pPr marL="12700" fontAlgn="auto">
              <a:spcBef>
                <a:spcPts val="100"/>
              </a:spcBef>
              <a:spcAft>
                <a:spcPts val="0"/>
              </a:spcAft>
              <a:defRPr/>
            </a:pPr>
            <a:r>
              <a:rPr sz="1600" i="1" spc="45" dirty="0">
                <a:latin typeface="Times New Roman"/>
                <a:cs typeface="Times New Roman"/>
              </a:rPr>
              <a:t>N</a:t>
            </a:r>
            <a:r>
              <a:rPr sz="1600" i="1" spc="70" dirty="0">
                <a:latin typeface="Times New Roman"/>
                <a:cs typeface="Times New Roman"/>
              </a:rPr>
              <a:t> </a:t>
            </a:r>
            <a:r>
              <a:rPr sz="1600" spc="35" dirty="0">
                <a:latin typeface="Symbol"/>
                <a:cs typeface="Symbol"/>
              </a:rPr>
              <a:t></a:t>
            </a:r>
            <a:r>
              <a:rPr sz="1600" spc="-120" dirty="0">
                <a:latin typeface="Times New Roman"/>
                <a:cs typeface="Times New Roman"/>
              </a:rPr>
              <a:t> </a:t>
            </a:r>
            <a:r>
              <a:rPr sz="1600" spc="-30" dirty="0">
                <a:latin typeface="Times New Roman"/>
                <a:cs typeface="Times New Roman"/>
              </a:rPr>
              <a:t>9</a:t>
            </a:r>
            <a:r>
              <a:rPr sz="1600" spc="-15" dirty="0">
                <a:latin typeface="Times New Roman"/>
                <a:cs typeface="Times New Roman"/>
              </a:rPr>
              <a:t>.</a:t>
            </a:r>
            <a:r>
              <a:rPr sz="1600" spc="125" dirty="0">
                <a:latin typeface="Times New Roman"/>
                <a:cs typeface="Times New Roman"/>
              </a:rPr>
              <a:t>8</a:t>
            </a:r>
            <a:r>
              <a:rPr sz="1600" spc="20" dirty="0">
                <a:latin typeface="Symbol"/>
                <a:cs typeface="Symbol"/>
              </a:rPr>
              <a:t></a:t>
            </a:r>
            <a:r>
              <a:rPr sz="1600" spc="-30" dirty="0">
                <a:latin typeface="Times New Roman"/>
                <a:cs typeface="Times New Roman"/>
              </a:rPr>
              <a:t>1</a:t>
            </a:r>
            <a:r>
              <a:rPr sz="1600" spc="30" dirty="0">
                <a:latin typeface="Times New Roman"/>
                <a:cs typeface="Times New Roman"/>
              </a:rPr>
              <a:t>0</a:t>
            </a:r>
            <a:endParaRPr sz="1600">
              <a:latin typeface="Times New Roman"/>
              <a:cs typeface="Times New Roman"/>
            </a:endParaRPr>
          </a:p>
        </p:txBody>
      </p:sp>
      <p:pic>
        <p:nvPicPr>
          <p:cNvPr id="31756" name="object 13"/>
          <p:cNvPicPr>
            <a:picLocks noChangeAspect="1" noChangeArrowheads="1"/>
          </p:cNvPicPr>
          <p:nvPr/>
        </p:nvPicPr>
        <p:blipFill>
          <a:blip r:embed="rId6" cstate="print"/>
          <a:srcRect/>
          <a:stretch>
            <a:fillRect/>
          </a:stretch>
        </p:blipFill>
        <p:spPr bwMode="auto">
          <a:xfrm>
            <a:off x="357188" y="6094413"/>
            <a:ext cx="3670300" cy="676275"/>
          </a:xfrm>
          <a:prstGeom prst="rect">
            <a:avLst/>
          </a:prstGeom>
          <a:noFill/>
          <a:ln w="9525">
            <a:noFill/>
            <a:miter lim="800000"/>
            <a:headEnd/>
            <a:tailEnd/>
          </a:ln>
        </p:spPr>
      </p:pic>
      <p:sp>
        <p:nvSpPr>
          <p:cNvPr id="14" name="object 14"/>
          <p:cNvSpPr txBox="1"/>
          <p:nvPr/>
        </p:nvSpPr>
        <p:spPr>
          <a:xfrm>
            <a:off x="7605713" y="6319838"/>
            <a:ext cx="1104900" cy="296862"/>
          </a:xfrm>
          <a:prstGeom prst="rect">
            <a:avLst/>
          </a:prstGeom>
        </p:spPr>
        <p:txBody>
          <a:bodyPr lIns="0" tIns="17145" rIns="0" bIns="0">
            <a:spAutoFit/>
          </a:bodyPr>
          <a:lstStyle/>
          <a:p>
            <a:pPr marL="38100" fontAlgn="auto">
              <a:spcBef>
                <a:spcPts val="135"/>
              </a:spcBef>
              <a:spcAft>
                <a:spcPts val="0"/>
              </a:spcAft>
              <a:defRPr/>
            </a:pPr>
            <a:r>
              <a:rPr sz="1750" i="1" spc="60" dirty="0">
                <a:latin typeface="Times New Roman"/>
                <a:cs typeface="Times New Roman"/>
              </a:rPr>
              <a:t>N</a:t>
            </a:r>
            <a:r>
              <a:rPr sz="1750" i="1" spc="40" dirty="0">
                <a:latin typeface="Times New Roman"/>
                <a:cs typeface="Times New Roman"/>
              </a:rPr>
              <a:t> </a:t>
            </a:r>
            <a:r>
              <a:rPr sz="1750" spc="50" dirty="0">
                <a:latin typeface="Symbol"/>
                <a:cs typeface="Symbol"/>
              </a:rPr>
              <a:t></a:t>
            </a:r>
            <a:r>
              <a:rPr sz="1750" spc="-100" dirty="0">
                <a:latin typeface="Times New Roman"/>
                <a:cs typeface="Times New Roman"/>
              </a:rPr>
              <a:t> </a:t>
            </a:r>
            <a:r>
              <a:rPr sz="1750" spc="15" dirty="0">
                <a:latin typeface="Times New Roman"/>
                <a:cs typeface="Times New Roman"/>
              </a:rPr>
              <a:t>4.3</a:t>
            </a:r>
            <a:r>
              <a:rPr sz="1750" spc="15" dirty="0">
                <a:latin typeface="Symbol"/>
                <a:cs typeface="Symbol"/>
              </a:rPr>
              <a:t></a:t>
            </a:r>
            <a:r>
              <a:rPr sz="1750" spc="15" dirty="0">
                <a:latin typeface="Times New Roman"/>
                <a:cs typeface="Times New Roman"/>
              </a:rPr>
              <a:t>10</a:t>
            </a:r>
            <a:r>
              <a:rPr sz="1350" spc="22" baseline="49382" dirty="0">
                <a:latin typeface="Times New Roman"/>
                <a:cs typeface="Times New Roman"/>
              </a:rPr>
              <a:t>5</a:t>
            </a:r>
            <a:endParaRPr sz="1350" baseline="49382">
              <a:latin typeface="Times New Roman"/>
              <a:cs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388" y="106363"/>
            <a:ext cx="7777162" cy="333375"/>
          </a:xfrm>
        </p:spPr>
        <p:txBody>
          <a:bodyPr tIns="14604" rtlCol="0"/>
          <a:lstStyle/>
          <a:p>
            <a:pPr marL="12700" eaLnBrk="1" fontAlgn="auto" hangingPunct="1">
              <a:spcBef>
                <a:spcPts val="114"/>
              </a:spcBef>
              <a:spcAft>
                <a:spcPts val="0"/>
              </a:spcAft>
              <a:defRPr/>
            </a:pPr>
            <a:r>
              <a:rPr dirty="0"/>
              <a:t>Сравнение</a:t>
            </a:r>
            <a:r>
              <a:rPr spc="-15" dirty="0"/>
              <a:t> </a:t>
            </a:r>
            <a:r>
              <a:rPr dirty="0"/>
              <a:t>экспериментальных</a:t>
            </a:r>
            <a:r>
              <a:rPr spc="-90" dirty="0"/>
              <a:t> </a:t>
            </a:r>
            <a:r>
              <a:rPr spc="5" dirty="0"/>
              <a:t>и</a:t>
            </a:r>
            <a:r>
              <a:rPr spc="15" dirty="0"/>
              <a:t> </a:t>
            </a:r>
            <a:r>
              <a:rPr spc="5" dirty="0"/>
              <a:t>численных</a:t>
            </a:r>
            <a:r>
              <a:rPr spc="-55" dirty="0"/>
              <a:t> </a:t>
            </a:r>
            <a:r>
              <a:rPr dirty="0"/>
              <a:t>результатов</a:t>
            </a:r>
            <a:r>
              <a:rPr spc="-60" dirty="0"/>
              <a:t> </a:t>
            </a:r>
            <a:r>
              <a:rPr spc="15" dirty="0"/>
              <a:t>(МНЦУ)</a:t>
            </a:r>
          </a:p>
        </p:txBody>
      </p:sp>
      <p:pic>
        <p:nvPicPr>
          <p:cNvPr id="48130" name="object 3"/>
          <p:cNvPicPr>
            <a:picLocks noChangeAspect="1" noChangeArrowheads="1"/>
          </p:cNvPicPr>
          <p:nvPr/>
        </p:nvPicPr>
        <p:blipFill>
          <a:blip r:embed="rId2" cstate="print"/>
          <a:srcRect/>
          <a:stretch>
            <a:fillRect/>
          </a:stretch>
        </p:blipFill>
        <p:spPr bwMode="auto">
          <a:xfrm>
            <a:off x="2432050" y="622300"/>
            <a:ext cx="4783138" cy="2376488"/>
          </a:xfrm>
          <a:prstGeom prst="rect">
            <a:avLst/>
          </a:prstGeom>
          <a:noFill/>
          <a:ln w="9525">
            <a:noFill/>
            <a:miter lim="800000"/>
            <a:headEnd/>
            <a:tailEnd/>
          </a:ln>
        </p:spPr>
      </p:pic>
      <p:pic>
        <p:nvPicPr>
          <p:cNvPr id="48131" name="object 4"/>
          <p:cNvPicPr>
            <a:picLocks noChangeAspect="1" noChangeArrowheads="1"/>
          </p:cNvPicPr>
          <p:nvPr/>
        </p:nvPicPr>
        <p:blipFill>
          <a:blip r:embed="rId3" cstate="print"/>
          <a:srcRect/>
          <a:stretch>
            <a:fillRect/>
          </a:stretch>
        </p:blipFill>
        <p:spPr bwMode="auto">
          <a:xfrm>
            <a:off x="1979613" y="3141663"/>
            <a:ext cx="5819775" cy="2532062"/>
          </a:xfrm>
          <a:prstGeom prst="rect">
            <a:avLst/>
          </a:prstGeom>
          <a:noFill/>
          <a:ln w="9525">
            <a:noFill/>
            <a:miter lim="800000"/>
            <a:headEnd/>
            <a:tailEnd/>
          </a:ln>
        </p:spPr>
      </p:pic>
      <p:sp>
        <p:nvSpPr>
          <p:cNvPr id="5" name="object 5"/>
          <p:cNvSpPr txBox="1"/>
          <p:nvPr/>
        </p:nvSpPr>
        <p:spPr>
          <a:xfrm>
            <a:off x="2325688" y="5729288"/>
            <a:ext cx="565150" cy="268287"/>
          </a:xfrm>
          <a:prstGeom prst="rect">
            <a:avLst/>
          </a:prstGeom>
        </p:spPr>
        <p:txBody>
          <a:bodyPr lIns="0" tIns="17145" rIns="0" bIns="0">
            <a:spAutoFit/>
          </a:bodyPr>
          <a:lstStyle/>
          <a:p>
            <a:pPr marL="12700" fontAlgn="auto">
              <a:spcBef>
                <a:spcPts val="135"/>
              </a:spcBef>
              <a:spcAft>
                <a:spcPts val="0"/>
              </a:spcAft>
              <a:defRPr/>
            </a:pPr>
            <a:r>
              <a:rPr sz="1550" i="1" spc="20" dirty="0">
                <a:latin typeface="Times New Roman"/>
                <a:cs typeface="Times New Roman"/>
              </a:rPr>
              <a:t>R</a:t>
            </a:r>
            <a:r>
              <a:rPr sz="1550" i="1" spc="-30" dirty="0">
                <a:latin typeface="Times New Roman"/>
                <a:cs typeface="Times New Roman"/>
              </a:rPr>
              <a:t> </a:t>
            </a:r>
            <a:r>
              <a:rPr sz="1550" spc="15" dirty="0">
                <a:latin typeface="Times New Roman"/>
                <a:cs typeface="Times New Roman"/>
              </a:rPr>
              <a:t>=</a:t>
            </a:r>
            <a:r>
              <a:rPr sz="1550" spc="-30" dirty="0">
                <a:latin typeface="Times New Roman"/>
                <a:cs typeface="Times New Roman"/>
              </a:rPr>
              <a:t> </a:t>
            </a:r>
            <a:r>
              <a:rPr sz="1550" spc="15" dirty="0">
                <a:latin typeface="Times New Roman"/>
                <a:cs typeface="Times New Roman"/>
              </a:rPr>
              <a:t>–1</a:t>
            </a:r>
            <a:endParaRPr sz="1550">
              <a:latin typeface="Times New Roman"/>
              <a:cs typeface="Times New Roman"/>
            </a:endParaRPr>
          </a:p>
        </p:txBody>
      </p:sp>
      <p:sp>
        <p:nvSpPr>
          <p:cNvPr id="6" name="object 6"/>
          <p:cNvSpPr txBox="1"/>
          <p:nvPr/>
        </p:nvSpPr>
        <p:spPr>
          <a:xfrm>
            <a:off x="6731000" y="5729288"/>
            <a:ext cx="722313" cy="268287"/>
          </a:xfrm>
          <a:prstGeom prst="rect">
            <a:avLst/>
          </a:prstGeom>
        </p:spPr>
        <p:txBody>
          <a:bodyPr lIns="0" tIns="17145" rIns="0" bIns="0">
            <a:spAutoFit/>
          </a:bodyPr>
          <a:lstStyle/>
          <a:p>
            <a:pPr marL="12700" fontAlgn="auto">
              <a:spcBef>
                <a:spcPts val="135"/>
              </a:spcBef>
              <a:spcAft>
                <a:spcPts val="0"/>
              </a:spcAft>
              <a:defRPr/>
            </a:pPr>
            <a:r>
              <a:rPr sz="1550" i="1" spc="20" dirty="0">
                <a:latin typeface="Times New Roman"/>
                <a:cs typeface="Times New Roman"/>
              </a:rPr>
              <a:t>R</a:t>
            </a:r>
            <a:r>
              <a:rPr sz="1550" i="1" spc="-25" dirty="0">
                <a:latin typeface="Times New Roman"/>
                <a:cs typeface="Times New Roman"/>
              </a:rPr>
              <a:t> </a:t>
            </a:r>
            <a:r>
              <a:rPr sz="1550" spc="15" dirty="0">
                <a:latin typeface="Times New Roman"/>
                <a:cs typeface="Times New Roman"/>
              </a:rPr>
              <a:t>= </a:t>
            </a:r>
            <a:r>
              <a:rPr sz="1550" spc="10" dirty="0">
                <a:latin typeface="Times New Roman"/>
                <a:cs typeface="Times New Roman"/>
              </a:rPr>
              <a:t>0.54</a:t>
            </a:r>
            <a:endParaRPr sz="1550">
              <a:latin typeface="Times New Roman"/>
              <a:cs typeface="Times New Roman"/>
            </a:endParaRPr>
          </a:p>
        </p:txBody>
      </p:sp>
      <p:sp>
        <p:nvSpPr>
          <p:cNvPr id="7" name="object 7"/>
          <p:cNvSpPr txBox="1"/>
          <p:nvPr/>
        </p:nvSpPr>
        <p:spPr>
          <a:xfrm>
            <a:off x="2411413" y="6092825"/>
            <a:ext cx="4859337" cy="246063"/>
          </a:xfrm>
          <a:prstGeom prst="rect">
            <a:avLst/>
          </a:prstGeom>
        </p:spPr>
        <p:txBody>
          <a:bodyPr lIns="0" tIns="17145" rIns="0" bIns="0">
            <a:spAutoFit/>
          </a:bodyPr>
          <a:lstStyle/>
          <a:p>
            <a:pPr marL="12700" fontAlgn="auto">
              <a:spcBef>
                <a:spcPts val="135"/>
              </a:spcBef>
              <a:spcAft>
                <a:spcPts val="0"/>
              </a:spcAft>
              <a:defRPr/>
            </a:pPr>
            <a:r>
              <a:rPr sz="1550" dirty="0">
                <a:latin typeface="Times New Roman"/>
                <a:cs typeface="Times New Roman"/>
              </a:rPr>
              <a:t>Marmi</a:t>
            </a:r>
            <a:r>
              <a:rPr sz="1550" spc="40" dirty="0">
                <a:latin typeface="Times New Roman"/>
                <a:cs typeface="Times New Roman"/>
              </a:rPr>
              <a:t> </a:t>
            </a:r>
            <a:r>
              <a:rPr sz="1550" spc="5" dirty="0">
                <a:latin typeface="Times New Roman"/>
                <a:cs typeface="Times New Roman"/>
              </a:rPr>
              <a:t>AK</a:t>
            </a:r>
            <a:r>
              <a:rPr sz="1550" spc="55" dirty="0">
                <a:latin typeface="Times New Roman"/>
                <a:cs typeface="Times New Roman"/>
              </a:rPr>
              <a:t> </a:t>
            </a:r>
            <a:r>
              <a:rPr sz="1550" spc="10" dirty="0">
                <a:latin typeface="Times New Roman"/>
                <a:cs typeface="Times New Roman"/>
              </a:rPr>
              <a:t>Habraken</a:t>
            </a:r>
            <a:r>
              <a:rPr sz="1550" spc="15" dirty="0">
                <a:latin typeface="Times New Roman"/>
                <a:cs typeface="Times New Roman"/>
              </a:rPr>
              <a:t> </a:t>
            </a:r>
            <a:r>
              <a:rPr sz="1550" spc="10" dirty="0">
                <a:latin typeface="Times New Roman"/>
                <a:cs typeface="Times New Roman"/>
              </a:rPr>
              <a:t>AM</a:t>
            </a:r>
            <a:r>
              <a:rPr sz="1550" spc="45" dirty="0">
                <a:latin typeface="Times New Roman"/>
                <a:cs typeface="Times New Roman"/>
              </a:rPr>
              <a:t> </a:t>
            </a:r>
            <a:r>
              <a:rPr sz="1550" dirty="0">
                <a:latin typeface="Times New Roman"/>
                <a:cs typeface="Times New Roman"/>
              </a:rPr>
              <a:t>Duchene</a:t>
            </a:r>
            <a:r>
              <a:rPr sz="1550" spc="180" dirty="0">
                <a:latin typeface="Times New Roman"/>
                <a:cs typeface="Times New Roman"/>
              </a:rPr>
              <a:t> </a:t>
            </a:r>
            <a:r>
              <a:rPr sz="1550" spc="20" dirty="0">
                <a:latin typeface="Times New Roman"/>
                <a:cs typeface="Times New Roman"/>
              </a:rPr>
              <a:t>L</a:t>
            </a:r>
            <a:r>
              <a:rPr sz="1550" spc="-25" dirty="0">
                <a:latin typeface="Times New Roman"/>
                <a:cs typeface="Times New Roman"/>
              </a:rPr>
              <a:t> </a:t>
            </a:r>
            <a:r>
              <a:rPr sz="1550" spc="15" dirty="0">
                <a:latin typeface="Times New Roman"/>
                <a:cs typeface="Times New Roman"/>
              </a:rPr>
              <a:t>2009</a:t>
            </a:r>
            <a:r>
              <a:rPr sz="1550" spc="50" dirty="0">
                <a:latin typeface="Times New Roman"/>
                <a:cs typeface="Times New Roman"/>
              </a:rPr>
              <a:t> </a:t>
            </a:r>
            <a:r>
              <a:rPr sz="1550" i="1" spc="10" dirty="0">
                <a:latin typeface="Times New Roman"/>
                <a:cs typeface="Times New Roman"/>
              </a:rPr>
              <a:t>Int.</a:t>
            </a:r>
            <a:r>
              <a:rPr sz="1550" i="1" spc="45" dirty="0">
                <a:latin typeface="Times New Roman"/>
                <a:cs typeface="Times New Roman"/>
              </a:rPr>
              <a:t> </a:t>
            </a:r>
            <a:r>
              <a:rPr sz="1550" i="1" spc="15" dirty="0">
                <a:latin typeface="Times New Roman"/>
                <a:cs typeface="Times New Roman"/>
              </a:rPr>
              <a:t>J.</a:t>
            </a:r>
            <a:r>
              <a:rPr sz="1550" i="1" spc="5" dirty="0">
                <a:latin typeface="Times New Roman"/>
                <a:cs typeface="Times New Roman"/>
              </a:rPr>
              <a:t> </a:t>
            </a:r>
            <a:r>
              <a:rPr sz="1550" i="1" spc="10" dirty="0">
                <a:latin typeface="Times New Roman"/>
                <a:cs typeface="Times New Roman"/>
              </a:rPr>
              <a:t>of</a:t>
            </a:r>
            <a:r>
              <a:rPr sz="1550" i="1" spc="40" dirty="0">
                <a:latin typeface="Times New Roman"/>
                <a:cs typeface="Times New Roman"/>
              </a:rPr>
              <a:t> </a:t>
            </a:r>
            <a:r>
              <a:rPr sz="1550" i="1" spc="5" dirty="0">
                <a:latin typeface="Times New Roman"/>
                <a:cs typeface="Times New Roman"/>
              </a:rPr>
              <a:t>fatigue</a:t>
            </a:r>
            <a:endParaRPr sz="155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TotalTime>
  <Words>1125</Words>
  <Application>Microsoft Office PowerPoint</Application>
  <PresentationFormat>Экран (4:3)</PresentationFormat>
  <Paragraphs>141</Paragraphs>
  <Slides>25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Office Theme</vt:lpstr>
      <vt:lpstr>Equation</vt:lpstr>
      <vt:lpstr> Численный метод расчета усталостного разрушения с использованием мультирежимной модели повреждаемости    Никитин И.С(1)., Бураго Н.Г.(2), Никитин А.Д.(1), Стратула Б.А.(1)  (1)Институт автоматизации проектирования РАН, г. Москва (2) Институт проблем механики РАН, г. Москва      27-ая Всероссийская конференция по численным методам решения задач  теории упругости и пластичности,  посвященная 100-летию со дня рождения Н.Н. Яненко Красноярск 2021    </vt:lpstr>
      <vt:lpstr>Слайд 2</vt:lpstr>
      <vt:lpstr>Эксплуатационные режимы накопления усталостных повреждений и разрушения</vt:lpstr>
      <vt:lpstr>Слайд 4</vt:lpstr>
      <vt:lpstr>Слайд 5</vt:lpstr>
      <vt:lpstr>Численный метод расчета повреждаемости</vt:lpstr>
      <vt:lpstr>Численный метод расчета повреждаемости</vt:lpstr>
      <vt:lpstr>Комплексное нагружение   Развитие квазитрещин разного типа</vt:lpstr>
      <vt:lpstr>Сравнение экспериментальных и численных результатов (МНЦУ)</vt:lpstr>
      <vt:lpstr>Сравнение экспериментальных и численных результатов (МНЦУ)</vt:lpstr>
      <vt:lpstr>Сравнение экспериментальных и численных результатов (СВМУ)</vt:lpstr>
      <vt:lpstr>Слайд 12</vt:lpstr>
      <vt:lpstr>Слайд 13</vt:lpstr>
      <vt:lpstr>Слайд 14</vt:lpstr>
      <vt:lpstr>Слайд 15</vt:lpstr>
      <vt:lpstr>Слайд 16</vt:lpstr>
      <vt:lpstr>Слайд 17</vt:lpstr>
      <vt:lpstr>Моделирование экспериментальных схем нагружения  в режиме СВМУ  (трехточечный изгиб)</vt:lpstr>
      <vt:lpstr>Моделирование экспериментальных схем нагружения  в режиме  СВМУ (трехточечный изгиб)</vt:lpstr>
      <vt:lpstr>Моделирование экспериментальных схем нагружения  в режиме СВМУ  (трехточечный изгиб)</vt:lpstr>
      <vt:lpstr>Моделирование экспериментальных схем нагружения  в режиме СВМУ  (трехточечный изгиб)</vt:lpstr>
      <vt:lpstr> Численный расчет зарождения и развития квазитрещин  в контактной зоне диска и лопатки компрессора </vt:lpstr>
      <vt:lpstr>Численный расчет зарождения и развития квазитрещин  в контактной зоне диска и лопатки компрессора</vt:lpstr>
      <vt:lpstr>Слайд 24</vt:lpstr>
      <vt:lpstr>Выводы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МУЛЬТИРЕЖИМНАЯ МОДЕЛЬ И ЧИСЛЕННЫЙ МЕТОД РАСЧЕТА УСТАЛОСТНОГО  РАЗРУШЕНИЯ  НА ОСНОВЕ ТЕОРИИ ПОВРЕЖДАЕМОСТИ</dc:title>
  <dc:creator>Илья</dc:creator>
  <cp:lastModifiedBy>Пользователь Windows</cp:lastModifiedBy>
  <cp:revision>94</cp:revision>
  <dcterms:created xsi:type="dcterms:W3CDTF">2021-04-06T13:48:42Z</dcterms:created>
  <dcterms:modified xsi:type="dcterms:W3CDTF">2022-02-03T10:30:58Z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2021-03-13T00:00:00Z</vt:filetime>
  </property>
  <property fmtid="{D5CDD505-2E9C-101B-9397-08002B2CF9AE}" pid="3" name="Creator">
    <vt:lpwstr>Microsoft® PowerPoint® 2016</vt:lpwstr>
  </property>
  <property fmtid="{D5CDD505-2E9C-101B-9397-08002B2CF9AE}" pid="4" name="LastSaved">
    <vt:filetime>2021-04-06T00:00:00Z</vt:filetime>
  </property>
</Properties>
</file>